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29"/>
  </p:notesMasterIdLst>
  <p:handoutMasterIdLst>
    <p:handoutMasterId r:id="rId30"/>
  </p:handoutMasterIdLst>
  <p:sldIdLst>
    <p:sldId id="256" r:id="rId2"/>
    <p:sldId id="310" r:id="rId3"/>
    <p:sldId id="299" r:id="rId4"/>
    <p:sldId id="258" r:id="rId5"/>
    <p:sldId id="316" r:id="rId6"/>
    <p:sldId id="317" r:id="rId7"/>
    <p:sldId id="319" r:id="rId8"/>
    <p:sldId id="284" r:id="rId9"/>
    <p:sldId id="321" r:id="rId10"/>
    <p:sldId id="267" r:id="rId11"/>
    <p:sldId id="285" r:id="rId12"/>
    <p:sldId id="286" r:id="rId13"/>
    <p:sldId id="323" r:id="rId14"/>
    <p:sldId id="304" r:id="rId15"/>
    <p:sldId id="305" r:id="rId16"/>
    <p:sldId id="306" r:id="rId17"/>
    <p:sldId id="324" r:id="rId18"/>
    <p:sldId id="290" r:id="rId19"/>
    <p:sldId id="326" r:id="rId20"/>
    <p:sldId id="291" r:id="rId21"/>
    <p:sldId id="293" r:id="rId22"/>
    <p:sldId id="327" r:id="rId23"/>
    <p:sldId id="295" r:id="rId24"/>
    <p:sldId id="296" r:id="rId25"/>
    <p:sldId id="297" r:id="rId26"/>
    <p:sldId id="298" r:id="rId27"/>
    <p:sldId id="277" r:id="rId2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82876" autoAdjust="0"/>
  </p:normalViewPr>
  <p:slideViewPr>
    <p:cSldViewPr>
      <p:cViewPr>
        <p:scale>
          <a:sx n="94" d="100"/>
          <a:sy n="94" d="100"/>
        </p:scale>
        <p:origin x="-1952" y="3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err="1" smtClean="0">
                <a:solidFill>
                  <a:schemeClr val="dk1"/>
                </a:solidFill>
                <a:latin typeface="Calibri"/>
                <a:ea typeface="Calibri"/>
                <a:cs typeface="Calibri"/>
                <a:sym typeface="Calibri"/>
              </a:rPr>
              <a:t>RAMCloud</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Tablets: mapping between keys and the storage servers. Saved in the coordinator and cached in the clients</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err="1" smtClean="0">
                <a:solidFill>
                  <a:schemeClr val="dk1"/>
                </a:solidFill>
                <a:latin typeface="Calibri"/>
                <a:ea typeface="Calibri"/>
                <a:cs typeface="Calibri"/>
                <a:sym typeface="Calibri"/>
              </a:rPr>
              <a:t>Aeropsike</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Namespaces(replication, storage,  -&gt; sets -&gt; records</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Records -&gt; indexed key and bins (columns)</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Strongly typed</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File system bypass</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Cassandra:</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11</a:t>
            </a:fld>
            <a:endParaRPr lang="en-US"/>
          </a:p>
        </p:txBody>
      </p:sp>
    </p:spTree>
    <p:extLst>
      <p:ext uri="{BB962C8B-B14F-4D97-AF65-F5344CB8AC3E}">
        <p14:creationId xmlns:p14="http://schemas.microsoft.com/office/powerpoint/2010/main" val="138161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Workload</a:t>
            </a:r>
            <a:r>
              <a:rPr lang="en-US" baseline="0" dirty="0" smtClean="0"/>
              <a:t> description:</a:t>
            </a:r>
          </a:p>
          <a:p>
            <a:pPr marL="228600" indent="-228600">
              <a:buAutoNum type="alphaUcParenR"/>
            </a:pPr>
            <a:r>
              <a:rPr lang="en-US" baseline="0" dirty="0" smtClean="0"/>
              <a:t>50 / 50 % (reads / writes)</a:t>
            </a:r>
          </a:p>
          <a:p>
            <a:pPr marL="228600" indent="-228600">
              <a:buAutoNum type="alphaUcParenR"/>
            </a:pPr>
            <a:r>
              <a:rPr lang="en-US" dirty="0" smtClean="0"/>
              <a:t>95%</a:t>
            </a:r>
            <a:r>
              <a:rPr lang="en-US" baseline="0" dirty="0" smtClean="0"/>
              <a:t> reads / 5% writes</a:t>
            </a:r>
          </a:p>
          <a:p>
            <a:pPr marL="228600" indent="-228600">
              <a:buAutoNum type="alphaUcParenR"/>
            </a:pPr>
            <a:r>
              <a:rPr lang="en-US" baseline="0" dirty="0" smtClean="0"/>
              <a:t>100% reads</a:t>
            </a:r>
          </a:p>
          <a:p>
            <a:pPr marL="228600" indent="-228600">
              <a:buAutoNum type="alphaUcParenR"/>
            </a:pPr>
            <a:r>
              <a:rPr lang="en-US" baseline="0" dirty="0" smtClean="0"/>
              <a:t>Read latest (insert records and read the latest inserted)</a:t>
            </a:r>
          </a:p>
          <a:p>
            <a:pPr marL="228600" indent="-228600">
              <a:buAutoNum type="alphaUcParenR"/>
            </a:pPr>
            <a:r>
              <a:rPr lang="en-US" baseline="0" dirty="0" smtClean="0"/>
              <a:t>Short ranges</a:t>
            </a:r>
          </a:p>
          <a:p>
            <a:pPr marL="228600" indent="-228600">
              <a:buAutoNum type="alphaUcParenR"/>
            </a:pPr>
            <a:r>
              <a:rPr lang="en-US" baseline="0" dirty="0" smtClean="0"/>
              <a:t>Read-modify-write</a:t>
            </a:r>
            <a:endParaRPr lang="en-US"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12</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From APPS to RACKS</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Firebox touches different layers of the ASPIRE lasagna stack:</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Applications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Productivity layer</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OS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Memories interconnects</a:t>
            </a: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Racks</a:t>
            </a: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20</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Times New Roman"/>
              <a:ea typeface="Times New Roman"/>
              <a:cs typeface="Times New Roman"/>
              <a:sym typeface="Times New Roman"/>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What is this talk about?</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Yardstick for new hardware</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Understand bottlenecks of current HW</a:t>
            </a: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does bandwidth relate to RDMA data size?</a:t>
            </a:r>
          </a:p>
          <a:p>
            <a:endParaRPr lang="en-US" baseline="0" dirty="0" smtClean="0"/>
          </a:p>
          <a:p>
            <a:r>
              <a:rPr lang="en-US" baseline="0" dirty="0" smtClean="0"/>
              <a:t>How does </a:t>
            </a:r>
            <a:r>
              <a:rPr lang="en-US" baseline="0" dirty="0" err="1" smtClean="0"/>
              <a:t>bw</a:t>
            </a:r>
            <a:r>
              <a:rPr lang="en-US" baseline="0" dirty="0" smtClean="0"/>
              <a:t> relate to latency?</a:t>
            </a: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8</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extLst>
      <p:ext uri="{BB962C8B-B14F-4D97-AF65-F5344CB8AC3E}">
        <p14:creationId xmlns:p14="http://schemas.microsoft.com/office/powerpoint/2010/main" val="69368448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 id="2147483668" r:id="rId1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600" b="0" i="0" u="none" strike="noStrike" cap="small" baseline="0" dirty="0">
                <a:solidFill>
                  <a:schemeClr val="dk1"/>
                </a:solidFill>
                <a:ea typeface="Arial"/>
                <a:sym typeface="Arial"/>
              </a:rPr>
              <a:t>Prototyping</a:t>
            </a:r>
          </a:p>
          <a:p>
            <a:pPr marL="0" marR="0" lvl="0" indent="0" algn="ctr" rtl="0">
              <a:spcBef>
                <a:spcPts val="3600"/>
              </a:spcBef>
              <a:spcAft>
                <a:spcPts val="0"/>
              </a:spcAft>
              <a:buClr>
                <a:schemeClr val="dk1"/>
              </a:buClr>
              <a:buSzPct val="25000"/>
              <a:buFont typeface="Arial"/>
              <a:buNone/>
            </a:pPr>
            <a:r>
              <a:rPr lang="en-US" sz="5600" b="0" i="0" u="none" strike="noStrike" cap="small" baseline="0" dirty="0">
                <a:solidFill>
                  <a:schemeClr val="dk1"/>
                </a:solidFill>
                <a:ea typeface="Arial"/>
                <a:sym typeface="Arial"/>
              </a:rPr>
              <a:t>Firebox-0</a:t>
            </a:r>
          </a:p>
          <a:p>
            <a:pPr marL="0" marR="0" lvl="0" indent="0" algn="ctr" rtl="0">
              <a:spcBef>
                <a:spcPts val="3600"/>
              </a:spcBef>
              <a:spcAft>
                <a:spcPts val="1200"/>
              </a:spcAft>
              <a:buClr>
                <a:schemeClr val="dk1"/>
              </a:buClr>
              <a:buSzPct val="25000"/>
              <a:buFont typeface="Arial"/>
              <a:buNone/>
            </a:pPr>
            <a:r>
              <a:rPr lang="en-US" sz="5600" b="0" i="0" u="none" strike="noStrike" cap="small" baseline="0" dirty="0">
                <a:solidFill>
                  <a:schemeClr val="dk1"/>
                </a:solidFill>
                <a:ea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1752600" y="665203"/>
            <a:ext cx="5943600"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4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619071"/>
            <a:ext cx="8271236"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20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RAMCloud</a:t>
            </a:r>
            <a:r>
              <a:rPr lang="en-US" sz="20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Aerospike</a:t>
            </a:r>
            <a:r>
              <a:rPr lang="en-US" sz="20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extLst>
              <p:ext uri="{D42A27DB-BD31-4B8C-83A1-F6EECF244321}">
                <p14:modId xmlns:p14="http://schemas.microsoft.com/office/powerpoint/2010/main" val="357095657"/>
              </p:ext>
            </p:extLst>
          </p:nvPr>
        </p:nvGraphicFramePr>
        <p:xfrm>
          <a:off x="265988" y="3397851"/>
          <a:ext cx="8680450" cy="3002949"/>
        </p:xfrm>
        <a:graphic>
          <a:graphicData uri="http://schemas.openxmlformats.org/drawingml/2006/table">
            <a:tbl>
              <a:tblPr firstRow="1" bandRow="1">
                <a:noFill/>
                <a:tableStyleId>{A57A9DBF-F08C-44C9-85AC-3413EA7D7155}</a:tableStyleId>
              </a:tblPr>
              <a:tblGrid>
                <a:gridCol w="1237775"/>
                <a:gridCol w="3296837"/>
                <a:gridCol w="2939313"/>
                <a:gridCol w="1206525"/>
              </a:tblGrid>
              <a:tr h="522675">
                <a:tc>
                  <a:txBody>
                    <a:bodyPr/>
                    <a:lstStyle/>
                    <a:p>
                      <a:pPr marL="0" marR="0" lvl="0" indent="0" algn="l" rtl="0">
                        <a:spcBef>
                          <a:spcPts val="0"/>
                        </a:spcBef>
                        <a:buSzPct val="25000"/>
                        <a:buNone/>
                      </a:pPr>
                      <a:r>
                        <a:rPr lang="en-US" sz="1800" u="none" strike="noStrike" cap="none" baseline="0" dirty="0"/>
                        <a:t>Name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Atomicity / Consistency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Durability / Replication</a:t>
                      </a:r>
                    </a:p>
                  </a:txBody>
                  <a:tcPr marL="91450" marR="91450" marT="45725" marB="45725" anchor="ctr"/>
                </a:tc>
                <a:tc>
                  <a:txBody>
                    <a:bodyPr/>
                    <a:lstStyle/>
                    <a:p>
                      <a:pPr marL="0" marR="0" lvl="0" indent="0" algn="l" rtl="0">
                        <a:spcBef>
                          <a:spcPts val="0"/>
                        </a:spcBef>
                        <a:buSzPct val="25000"/>
                        <a:buNone/>
                      </a:pPr>
                      <a:r>
                        <a:rPr lang="en-US" sz="18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dirty="0" err="1"/>
                        <a:t>RAMCloud</a:t>
                      </a:r>
                      <a:endParaRPr lang="en-US" sz="1800" b="1" u="none" strike="noStrike" cap="none" baseline="0" dirty="0"/>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updates.</a:t>
                      </a:r>
                    </a:p>
                    <a:p>
                      <a:pPr marL="0" marR="0" lvl="0" indent="0" algn="l" rtl="0">
                        <a:spcBef>
                          <a:spcPts val="0"/>
                        </a:spcBef>
                        <a:buSzPct val="25000"/>
                        <a:buNone/>
                      </a:pPr>
                      <a:r>
                        <a:rPr lang="en-US" sz="1800" u="none" strike="noStrike" cap="none" baseline="0" dirty="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a:t>
                      </a:r>
                      <a:r>
                        <a:rPr lang="en-US" sz="1800" u="none" strike="noStrike" cap="none" baseline="0" dirty="0" smtClean="0"/>
                        <a:t>update </a:t>
                      </a:r>
                      <a:r>
                        <a:rPr lang="en-US" sz="1800" u="none" strike="noStrike" cap="none" baseline="0" dirty="0"/>
                        <a:t>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Tunable / </a:t>
                      </a:r>
                      <a:r>
                        <a:rPr lang="en-US" sz="1800" u="none" strike="noStrike" cap="none" baseline="0" dirty="0" err="1"/>
                        <a:t>linearizable</a:t>
                      </a:r>
                      <a:r>
                        <a:rPr lang="en-US" sz="1800" u="none" strike="noStrike" cap="none" baseline="0" dirty="0"/>
                        <a:t> consistency</a:t>
                      </a:r>
                    </a:p>
                    <a:p>
                      <a:pPr marL="0" marR="0" lvl="0" indent="0" algn="l" rtl="0">
                        <a:spcBef>
                          <a:spcPts val="0"/>
                        </a:spcBef>
                        <a:buSzPct val="25000"/>
                        <a:buNone/>
                      </a:pPr>
                      <a:r>
                        <a:rPr lang="en-US" sz="1800" u="none" strike="noStrike" cap="none" baseline="0" dirty="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57600" y="304800"/>
            <a:ext cx="2115658" cy="615553"/>
          </a:xfrm>
          <a:prstGeom prst="rect">
            <a:avLst/>
          </a:prstGeom>
          <a:noFill/>
        </p:spPr>
        <p:txBody>
          <a:bodyPr wrap="none" rtlCol="0">
            <a:spAutoFit/>
          </a:bodyPr>
          <a:lstStyle/>
          <a:p>
            <a:r>
              <a:rPr lang="en-US" sz="3400" b="1" dirty="0" err="1" smtClean="0">
                <a:latin typeface="Calibri"/>
                <a:cs typeface="Calibri"/>
              </a:rPr>
              <a:t>RAMCloud</a:t>
            </a:r>
            <a:endParaRPr lang="en-US" sz="3400" b="1" dirty="0">
              <a:latin typeface="Calibri"/>
              <a:cs typeface="Calibri"/>
            </a:endParaRPr>
          </a:p>
        </p:txBody>
      </p:sp>
      <p:sp>
        <p:nvSpPr>
          <p:cNvPr id="11" name="TextBox 10"/>
          <p:cNvSpPr txBox="1"/>
          <p:nvPr/>
        </p:nvSpPr>
        <p:spPr>
          <a:xfrm>
            <a:off x="4953000" y="4876800"/>
            <a:ext cx="3733800" cy="1848977"/>
          </a:xfrm>
          <a:prstGeom prst="rect">
            <a:avLst/>
          </a:prstGeom>
          <a:noFill/>
          <a:ln>
            <a:solidFill>
              <a:schemeClr val="tx1"/>
            </a:solidFill>
          </a:ln>
        </p:spPr>
        <p:txBody>
          <a:bodyPr wrap="none" rtlCol="0">
            <a:noAutofit/>
          </a:bodyPr>
          <a:lstStyle/>
          <a:p>
            <a:r>
              <a:rPr lang="en-US" sz="1900" dirty="0" smtClean="0">
                <a:latin typeface="Calibri"/>
                <a:cs typeface="Calibri"/>
              </a:rPr>
              <a:t>Latency / Bandwidth:</a:t>
            </a:r>
          </a:p>
          <a:p>
            <a:pPr marL="285750" indent="-285750">
              <a:buFont typeface="Arial"/>
              <a:buChar char="•"/>
            </a:pPr>
            <a:r>
              <a:rPr lang="en-US" sz="1900" dirty="0" smtClean="0">
                <a:latin typeface="Calibri"/>
                <a:cs typeface="Calibri"/>
              </a:rPr>
              <a:t>67</a:t>
            </a:r>
            <a:r>
              <a:rPr lang="en-US" sz="1900" dirty="0">
                <a:latin typeface="Calibri"/>
                <a:cs typeface="Calibri"/>
              </a:rPr>
              <a:t>-107% higher read </a:t>
            </a:r>
            <a:r>
              <a:rPr lang="en-US" sz="1900" dirty="0" smtClean="0">
                <a:latin typeface="Calibri"/>
                <a:cs typeface="Calibri"/>
              </a:rPr>
              <a:t>bandwidth</a:t>
            </a:r>
          </a:p>
          <a:p>
            <a:pPr marL="285750" indent="-285750">
              <a:buFont typeface="Arial"/>
              <a:buChar char="•"/>
            </a:pPr>
            <a:r>
              <a:rPr lang="en-US" sz="1900" dirty="0" smtClean="0">
                <a:latin typeface="Calibri"/>
                <a:cs typeface="Calibri"/>
              </a:rPr>
              <a:t>45-</a:t>
            </a:r>
            <a:r>
              <a:rPr lang="en-US" sz="1900" dirty="0">
                <a:latin typeface="Calibri"/>
                <a:cs typeface="Calibri"/>
              </a:rPr>
              <a:t>53% lower read </a:t>
            </a:r>
            <a:r>
              <a:rPr lang="en-US" sz="1900" dirty="0" smtClean="0">
                <a:latin typeface="Calibri"/>
                <a:cs typeface="Calibri"/>
              </a:rPr>
              <a:t>latency</a:t>
            </a:r>
            <a:endParaRPr lang="en-US" sz="1900" dirty="0" smtClean="0">
              <a:latin typeface="Calibri"/>
              <a:cs typeface="Calibri"/>
            </a:endParaRPr>
          </a:p>
          <a:p>
            <a:r>
              <a:rPr lang="en-US" sz="1900" dirty="0" smtClean="0">
                <a:latin typeface="Calibri"/>
                <a:cs typeface="Calibri"/>
              </a:rPr>
              <a:t>Challenges:</a:t>
            </a:r>
          </a:p>
          <a:p>
            <a:pPr marL="285750" indent="-285750">
              <a:buFont typeface="Arial"/>
              <a:buChar char="•"/>
            </a:pPr>
            <a:r>
              <a:rPr lang="en-US" sz="1900" dirty="0" smtClean="0">
                <a:latin typeface="Calibri"/>
                <a:cs typeface="Calibri"/>
              </a:rPr>
              <a:t>ACID multi-key transactions with</a:t>
            </a:r>
          </a:p>
          <a:p>
            <a:r>
              <a:rPr lang="en-US" sz="1900" dirty="0" smtClean="0">
                <a:latin typeface="Calibri"/>
                <a:cs typeface="Calibri"/>
              </a:rPr>
              <a:t> low-latency and at scale</a:t>
            </a:r>
          </a:p>
          <a:p>
            <a:endParaRPr lang="en-US" sz="1900" dirty="0">
              <a:latin typeface="Calibri"/>
              <a:cs typeface="Calibri"/>
            </a:endParaRPr>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900" dirty="0" err="1" smtClean="0">
                <a:latin typeface="Calibri"/>
                <a:cs typeface="Calibri"/>
              </a:rPr>
              <a:t>ClusterPerf</a:t>
            </a:r>
            <a:r>
              <a:rPr lang="en-US" sz="1900" dirty="0" smtClean="0">
                <a:latin typeface="Calibri"/>
                <a:cs typeface="Calibri"/>
              </a:rPr>
              <a:t>: </a:t>
            </a:r>
          </a:p>
          <a:p>
            <a:pPr marL="285750" indent="-285750">
              <a:buFont typeface="Arial"/>
              <a:buChar char="•"/>
            </a:pPr>
            <a:r>
              <a:rPr lang="en-US" sz="1900" dirty="0" err="1" smtClean="0">
                <a:latin typeface="Calibri"/>
                <a:cs typeface="Calibri"/>
              </a:rPr>
              <a:t>RAMCloud</a:t>
            </a:r>
            <a:r>
              <a:rPr lang="en-US" sz="1900" dirty="0" smtClean="0">
                <a:latin typeface="Calibri"/>
                <a:cs typeface="Calibri"/>
              </a:rPr>
              <a:t> test suite (</a:t>
            </a:r>
            <a:r>
              <a:rPr lang="en-US" sz="1900" dirty="0" err="1" smtClean="0">
                <a:latin typeface="Calibri"/>
                <a:cs typeface="Calibri"/>
              </a:rPr>
              <a:t>eg</a:t>
            </a:r>
            <a:r>
              <a:rPr lang="en-US" sz="1900" dirty="0" smtClean="0">
                <a:latin typeface="Calibri"/>
                <a:cs typeface="Calibri"/>
              </a:rPr>
              <a:t>., </a:t>
            </a:r>
            <a:r>
              <a:rPr lang="en-US" sz="1900" dirty="0" err="1" smtClean="0">
                <a:latin typeface="Calibri"/>
                <a:cs typeface="Calibri"/>
              </a:rPr>
              <a:t>multiReads</a:t>
            </a:r>
            <a:r>
              <a:rPr lang="en-US" sz="1900" dirty="0" smtClean="0">
                <a:latin typeface="Calibri"/>
                <a:cs typeface="Calibri"/>
              </a:rPr>
              <a:t>)</a:t>
            </a:r>
          </a:p>
          <a:p>
            <a:pPr marL="285750" indent="-285750">
              <a:buFont typeface="Arial"/>
              <a:buChar char="•"/>
            </a:pPr>
            <a:r>
              <a:rPr lang="en-US" sz="1900" dirty="0" smtClean="0">
                <a:latin typeface="Calibri"/>
                <a:cs typeface="Calibri"/>
              </a:rPr>
              <a:t>We use one test (sequential </a:t>
            </a:r>
            <a:r>
              <a:rPr lang="en-US" sz="1900" dirty="0" smtClean="0">
                <a:latin typeface="Calibri"/>
                <a:cs typeface="Calibri"/>
              </a:rPr>
              <a:t>read / write</a:t>
            </a:r>
          </a:p>
          <a:p>
            <a:r>
              <a:rPr lang="en-US" sz="1900" dirty="0">
                <a:latin typeface="Calibri"/>
                <a:cs typeface="Calibri"/>
              </a:rPr>
              <a:t>o</a:t>
            </a:r>
            <a:r>
              <a:rPr lang="en-US" sz="1900" dirty="0" smtClean="0">
                <a:latin typeface="Calibri"/>
                <a:cs typeface="Calibri"/>
              </a:rPr>
              <a:t>f </a:t>
            </a:r>
            <a:r>
              <a:rPr lang="en-US" sz="1900" dirty="0" smtClean="0">
                <a:latin typeface="Calibri"/>
                <a:cs typeface="Calibri"/>
              </a:rPr>
              <a:t> </a:t>
            </a:r>
            <a:r>
              <a:rPr lang="en-US" sz="1900" dirty="0" smtClean="0">
                <a:latin typeface="Calibri"/>
                <a:cs typeface="Calibri"/>
              </a:rPr>
              <a:t>random </a:t>
            </a:r>
            <a:r>
              <a:rPr lang="en-US" sz="1900" dirty="0" smtClean="0">
                <a:latin typeface="Calibri"/>
                <a:cs typeface="Calibri"/>
              </a:rPr>
              <a:t>objects</a:t>
            </a:r>
            <a:r>
              <a:rPr lang="en-US" sz="1900" dirty="0" smtClean="0">
                <a:latin typeface="Calibri"/>
                <a:cs typeface="Calibri"/>
              </a:rPr>
              <a:t>)</a:t>
            </a:r>
            <a:endParaRPr lang="en-US" sz="1900" dirty="0">
              <a:latin typeface="Calibri"/>
              <a:cs typeface="Calibri"/>
            </a:endParaRPr>
          </a:p>
          <a:p>
            <a:r>
              <a:rPr lang="en-US" sz="1900" dirty="0" err="1" smtClean="0">
                <a:latin typeface="Calibri"/>
                <a:cs typeface="Calibri"/>
              </a:rPr>
              <a:t>RAMCloud</a:t>
            </a:r>
            <a:r>
              <a:rPr lang="en-US" sz="1900" dirty="0" smtClean="0">
                <a:latin typeface="Calibri"/>
                <a:cs typeface="Calibri"/>
              </a:rPr>
              <a:t>:</a:t>
            </a:r>
          </a:p>
          <a:p>
            <a:pPr marL="285750" indent="-285750">
              <a:buFont typeface="Arial"/>
              <a:buChar char="•"/>
            </a:pPr>
            <a:r>
              <a:rPr lang="en-US" sz="1900" dirty="0" smtClean="0">
                <a:latin typeface="Calibri"/>
                <a:cs typeface="Calibri"/>
              </a:rPr>
              <a:t>4 nodes, replication factor = 0</a:t>
            </a:r>
          </a:p>
          <a:p>
            <a:pPr marL="285750" indent="-285750">
              <a:buFontTx/>
              <a:buChar char="-"/>
            </a:pPr>
            <a:endParaRPr lang="en-US" sz="1900" dirty="0" smtClean="0">
              <a:latin typeface="Calibri"/>
              <a:cs typeface="Calibri"/>
            </a:endParaRPr>
          </a:p>
        </p:txBody>
      </p:sp>
      <p:sp>
        <p:nvSpPr>
          <p:cNvPr id="17" name="Slide Number Placeholder 2"/>
          <p:cNvSpPr>
            <a:spLocks noGrp="1"/>
          </p:cNvSpPr>
          <p:nvPr>
            <p:ph type="sldNum" idx="12"/>
          </p:nvPr>
        </p:nvSpPr>
        <p:spPr>
          <a:xfrm>
            <a:off x="7010401" y="6400800"/>
            <a:ext cx="2133599" cy="365099"/>
          </a:xfrm>
        </p:spPr>
        <p:txBody>
          <a:bodyPr/>
          <a:lstStyle/>
          <a:p>
            <a:pPr marL="0" lvl="0" indent="0">
              <a:spcBef>
                <a:spcPts val="0"/>
              </a:spcBef>
              <a:buSzPct val="25000"/>
              <a:buNone/>
            </a:pPr>
            <a:fld id="{00000000-1234-1234-1234-123412341234}" type="slidenum">
              <a:rPr lang="en-US" sz="2200" b="1" smtClean="0"/>
              <a:t>11</a:t>
            </a:fld>
            <a:endParaRPr lang="en-US" sz="2200" b="1" dirty="0"/>
          </a:p>
        </p:txBody>
      </p:sp>
      <p:pic>
        <p:nvPicPr>
          <p:cNvPr id="9" name="Picture 8" descr="ramcloud_benchmark_lat_illus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4146997" cy="3657600"/>
          </a:xfrm>
          <a:prstGeom prst="rect">
            <a:avLst/>
          </a:prstGeom>
        </p:spPr>
      </p:pic>
      <p:pic>
        <p:nvPicPr>
          <p:cNvPr id="18" name="Picture 17" descr="ramcloud_benchmark_bw_illust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90600"/>
            <a:ext cx="4509341" cy="3829014"/>
          </a:xfrm>
          <a:prstGeom prst="rect">
            <a:avLst/>
          </a:prstGeom>
        </p:spPr>
      </p:pic>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62200" y="228600"/>
            <a:ext cx="6272754" cy="615553"/>
          </a:xfrm>
          <a:prstGeom prst="rect">
            <a:avLst/>
          </a:prstGeom>
          <a:noFill/>
        </p:spPr>
        <p:txBody>
          <a:bodyPr wrap="square" rtlCol="0">
            <a:spAutoFit/>
          </a:bodyPr>
          <a:lstStyle/>
          <a:p>
            <a:r>
              <a:rPr lang="en-US" sz="3400" b="1" dirty="0" err="1" smtClean="0">
                <a:latin typeface="Calibri"/>
                <a:cs typeface="Calibri"/>
              </a:rPr>
              <a:t>AeroSpike</a:t>
            </a:r>
            <a:r>
              <a:rPr lang="en-US" sz="3400" b="1" dirty="0" smtClean="0">
                <a:latin typeface="Calibri"/>
                <a:cs typeface="Calibri"/>
              </a:rPr>
              <a:t> + Cassandra (YCSB)</a:t>
            </a:r>
            <a:endParaRPr lang="en-US" sz="3400" b="1" dirty="0">
              <a:latin typeface="Calibri"/>
              <a:cs typeface="Calibri"/>
            </a:endParaRPr>
          </a:p>
        </p:txBody>
      </p:sp>
      <p:sp>
        <p:nvSpPr>
          <p:cNvPr id="6" name="TextBox 5"/>
          <p:cNvSpPr txBox="1"/>
          <p:nvPr/>
        </p:nvSpPr>
        <p:spPr>
          <a:xfrm>
            <a:off x="304800" y="4724400"/>
            <a:ext cx="3962399" cy="1752600"/>
          </a:xfrm>
          <a:prstGeom prst="rect">
            <a:avLst/>
          </a:prstGeom>
          <a:noFill/>
          <a:ln>
            <a:solidFill>
              <a:schemeClr val="tx1"/>
            </a:solidFill>
          </a:ln>
        </p:spPr>
        <p:txBody>
          <a:bodyPr wrap="none" rtlCol="0">
            <a:noAutofit/>
          </a:bodyPr>
          <a:lstStyle/>
          <a:p>
            <a:r>
              <a:rPr lang="en-US" sz="1800" dirty="0" smtClean="0">
                <a:latin typeface="Calibri"/>
                <a:cs typeface="Calibri"/>
              </a:rPr>
              <a:t>- YCSB</a:t>
            </a:r>
            <a:r>
              <a:rPr lang="en-US" sz="1800" dirty="0">
                <a:latin typeface="Calibri"/>
                <a:cs typeface="Calibri"/>
              </a:rPr>
              <a:t>:</a:t>
            </a:r>
          </a:p>
          <a:p>
            <a:pPr marL="285750" indent="-285750">
              <a:buFont typeface="Arial"/>
              <a:buChar char="•"/>
            </a:pPr>
            <a:r>
              <a:rPr lang="en-US" sz="1800" dirty="0">
                <a:latin typeface="Calibri"/>
                <a:cs typeface="Calibri"/>
              </a:rPr>
              <a:t>32 concurrent </a:t>
            </a:r>
            <a:r>
              <a:rPr lang="en-US" sz="1800" dirty="0" smtClean="0">
                <a:latin typeface="Calibri"/>
                <a:cs typeface="Calibri"/>
              </a:rPr>
              <a:t>clients from Firebox</a:t>
            </a:r>
          </a:p>
          <a:p>
            <a:r>
              <a:rPr lang="en-US" sz="1800" dirty="0" smtClean="0">
                <a:latin typeface="Calibri"/>
                <a:cs typeface="Calibri"/>
              </a:rPr>
              <a:t>- </a:t>
            </a:r>
            <a:r>
              <a:rPr lang="en-US" sz="1800" dirty="0" err="1" smtClean="0">
                <a:latin typeface="Calibri"/>
                <a:cs typeface="Calibri"/>
              </a:rPr>
              <a:t>Aerospike</a:t>
            </a:r>
            <a:r>
              <a:rPr lang="en-US" sz="1800" dirty="0" smtClean="0">
                <a:latin typeface="Calibri"/>
                <a:cs typeface="Calibri"/>
              </a:rPr>
              <a:t> </a:t>
            </a:r>
            <a:r>
              <a:rPr lang="en-US" sz="1800" dirty="0" smtClean="0">
                <a:latin typeface="Calibri"/>
                <a:cs typeface="Calibri"/>
              </a:rPr>
              <a:t>and Cassandra setup:</a:t>
            </a:r>
          </a:p>
          <a:p>
            <a:pPr marL="285750" indent="-285750">
              <a:buFont typeface="Arial"/>
              <a:buChar char="•"/>
            </a:pPr>
            <a:r>
              <a:rPr lang="en-US" sz="1800" dirty="0" smtClean="0">
                <a:latin typeface="Calibri"/>
                <a:cs typeface="Calibri"/>
              </a:rPr>
              <a:t>4 nodes</a:t>
            </a:r>
          </a:p>
          <a:p>
            <a:pPr marL="285750" indent="-285750">
              <a:buFont typeface="Arial"/>
              <a:buChar char="•"/>
            </a:pPr>
            <a:r>
              <a:rPr lang="en-US" sz="1800" dirty="0" smtClean="0">
                <a:latin typeface="Calibri"/>
                <a:cs typeface="Calibri"/>
              </a:rPr>
              <a:t>Replication factor = 3</a:t>
            </a:r>
            <a:endParaRPr lang="en-US" sz="1800" dirty="0">
              <a:latin typeface="Calibri"/>
              <a:cs typeface="Calibri"/>
            </a:endParaRPr>
          </a:p>
          <a:p>
            <a:endParaRPr lang="en-US" sz="1800" dirty="0">
              <a:latin typeface="Calibri"/>
              <a:cs typeface="Calibri"/>
            </a:endParaRPr>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724400"/>
            <a:ext cx="4648200" cy="1752600"/>
          </a:xfrm>
          <a:prstGeom prst="rect">
            <a:avLst/>
          </a:prstGeom>
          <a:noFill/>
          <a:ln>
            <a:solidFill>
              <a:schemeClr val="tx1"/>
            </a:solidFill>
          </a:ln>
        </p:spPr>
        <p:txBody>
          <a:bodyPr wrap="none" rtlCol="0">
            <a:noAutofit/>
          </a:bodyPr>
          <a:lstStyle/>
          <a:p>
            <a:r>
              <a:rPr lang="en-US" sz="1800" dirty="0" smtClean="0">
                <a:latin typeface="Calibri"/>
                <a:cs typeface="Calibri"/>
              </a:rPr>
              <a:t>YCSB results:</a:t>
            </a:r>
            <a:endParaRPr lang="en-US" sz="1800" dirty="0">
              <a:latin typeface="Calibri"/>
              <a:cs typeface="Calibri"/>
            </a:endParaRPr>
          </a:p>
          <a:p>
            <a:pPr marL="285750" indent="-285750">
              <a:buFont typeface="Arial"/>
              <a:buChar char="•"/>
            </a:pPr>
            <a:r>
              <a:rPr lang="en-US" sz="1800" dirty="0">
                <a:latin typeface="Calibri"/>
                <a:cs typeface="Calibri"/>
              </a:rPr>
              <a:t>Sub</a:t>
            </a:r>
            <a:r>
              <a:rPr lang="en-US" sz="1800" dirty="0" smtClean="0">
                <a:latin typeface="Calibri"/>
                <a:cs typeface="Calibri"/>
              </a:rPr>
              <a:t>-millisecond </a:t>
            </a:r>
            <a:r>
              <a:rPr lang="en-US" sz="1800" dirty="0">
                <a:latin typeface="Calibri"/>
                <a:cs typeface="Calibri"/>
              </a:rPr>
              <a:t>average read latency for </a:t>
            </a:r>
          </a:p>
          <a:p>
            <a:r>
              <a:rPr lang="en-US" sz="1800" dirty="0">
                <a:latin typeface="Calibri"/>
                <a:cs typeface="Calibri"/>
              </a:rPr>
              <a:t>both </a:t>
            </a:r>
            <a:r>
              <a:rPr lang="en-US" sz="1800" dirty="0" err="1">
                <a:latin typeface="Calibri"/>
                <a:cs typeface="Calibri"/>
              </a:rPr>
              <a:t>Aerospike</a:t>
            </a:r>
            <a:r>
              <a:rPr lang="en-US" sz="1800" dirty="0">
                <a:latin typeface="Calibri"/>
                <a:cs typeface="Calibri"/>
              </a:rPr>
              <a:t> and </a:t>
            </a:r>
            <a:r>
              <a:rPr lang="en-US" sz="1800" dirty="0" smtClean="0">
                <a:latin typeface="Calibri"/>
                <a:cs typeface="Calibri"/>
              </a:rPr>
              <a:t>Cassandra</a:t>
            </a:r>
          </a:p>
          <a:p>
            <a:pPr marL="285750" indent="-285750">
              <a:buFont typeface="Arial"/>
              <a:buChar char="•"/>
            </a:pPr>
            <a:r>
              <a:rPr lang="en-US" sz="1800" dirty="0" err="1" smtClean="0">
                <a:latin typeface="Calibri"/>
                <a:cs typeface="Calibri"/>
              </a:rPr>
              <a:t>Aerospike</a:t>
            </a:r>
            <a:r>
              <a:rPr lang="en-US" sz="1800" dirty="0" smtClean="0">
                <a:latin typeface="Calibri"/>
                <a:cs typeface="Calibri"/>
              </a:rPr>
              <a:t> with higher throughput </a:t>
            </a:r>
            <a:r>
              <a:rPr lang="en-US" sz="1800" dirty="0" smtClean="0">
                <a:latin typeface="Calibri"/>
                <a:cs typeface="Calibri"/>
              </a:rPr>
              <a:t>for</a:t>
            </a:r>
          </a:p>
          <a:p>
            <a:r>
              <a:rPr lang="en-US" sz="1800" dirty="0" smtClean="0">
                <a:latin typeface="Calibri"/>
                <a:cs typeface="Calibri"/>
              </a:rPr>
              <a:t>Workload </a:t>
            </a:r>
            <a:r>
              <a:rPr lang="en-US" sz="1800" dirty="0">
                <a:latin typeface="Calibri"/>
                <a:cs typeface="Calibri"/>
              </a:rPr>
              <a:t> </a:t>
            </a:r>
            <a:r>
              <a:rPr lang="en-US" sz="1800" dirty="0" smtClean="0">
                <a:latin typeface="Calibri"/>
                <a:cs typeface="Calibri"/>
              </a:rPr>
              <a:t>D (“read latest”) and</a:t>
            </a:r>
          </a:p>
          <a:p>
            <a:r>
              <a:rPr lang="en-US" sz="1800" dirty="0" smtClean="0">
                <a:latin typeface="Calibri"/>
                <a:cs typeface="Calibri"/>
              </a:rPr>
              <a:t>E (“short ranges”)</a:t>
            </a:r>
            <a:endParaRPr lang="en-US" sz="1800" dirty="0">
              <a:latin typeface="Calibri"/>
              <a:cs typeface="Calibri"/>
            </a:endParaRPr>
          </a:p>
          <a:p>
            <a:endParaRPr lang="en-US" sz="1800" dirty="0">
              <a:latin typeface="Calibri"/>
              <a:cs typeface="Calibri"/>
            </a:endParaRPr>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12</a:t>
            </a:fld>
            <a:endParaRPr lang="en-US" sz="2200" b="1"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a:t>
            </a:r>
          </a:p>
          <a:p>
            <a:pPr lvl="0" algn="ctr">
              <a:buClr>
                <a:schemeClr val="dk1"/>
              </a:buClr>
              <a:buSzPct val="25000"/>
            </a:pPr>
            <a:r>
              <a:rPr lang="en-US" sz="4400" dirty="0">
                <a:solidFill>
                  <a:schemeClr val="dk1"/>
                </a:solidFill>
                <a:latin typeface="Calibri"/>
                <a:ea typeface="Calibri"/>
                <a:cs typeface="Calibri"/>
                <a:sym typeface="Calibri"/>
              </a:rPr>
              <a:t>on Firebox-0</a:t>
            </a:r>
            <a:endParaRPr lang="en-US" sz="440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668095" cy="461665"/>
          </a:xfrm>
          <a:prstGeom prst="rect">
            <a:avLst/>
          </a:prstGeom>
          <a:noFill/>
        </p:spPr>
        <p:txBody>
          <a:bodyPr wrap="none" rtlCol="0">
            <a:spAutoFit/>
          </a:bodyPr>
          <a:lstStyle/>
          <a:p>
            <a:r>
              <a:rPr lang="en-US" sz="2400" dirty="0" smtClean="0">
                <a:latin typeface="Calibri"/>
                <a:cs typeface="Calibri"/>
              </a:rPr>
              <a:t>Apache </a:t>
            </a:r>
            <a:r>
              <a:rPr lang="en-US" sz="2400" dirty="0" err="1" smtClean="0">
                <a:latin typeface="Calibri"/>
                <a:cs typeface="Calibri"/>
              </a:rPr>
              <a:t>Solr</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13</a:t>
            </a:fld>
            <a:endParaRPr lang="en-US" sz="2200" b="1" dirty="0"/>
          </a:p>
        </p:txBody>
      </p:sp>
    </p:spTree>
    <p:extLst>
      <p:ext uri="{BB962C8B-B14F-4D97-AF65-F5344CB8AC3E}">
        <p14:creationId xmlns:p14="http://schemas.microsoft.com/office/powerpoint/2010/main" val="23141093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230188" marR="0" lvl="0" indent="0" algn="l" rtl="0">
              <a:lnSpc>
                <a:spcPct val="100000"/>
              </a:lnSpc>
              <a:spcBef>
                <a:spcPts val="0"/>
              </a:spcBef>
              <a:spcAft>
                <a:spcPts val="0"/>
              </a:spcAft>
              <a:buClr>
                <a:schemeClr val="dk1"/>
              </a:buClr>
              <a:buSzPct val="25000"/>
              <a:buFont typeface="Arial"/>
              <a:buNone/>
            </a:pPr>
            <a:r>
              <a:rPr lang="en-US" sz="2200" b="1" i="0" u="none" strike="noStrike" cap="none" baseline="0" dirty="0">
                <a:solidFill>
                  <a:srgbClr val="000000"/>
                </a:solidFill>
                <a:latin typeface="Calibri"/>
                <a:ea typeface="Arial"/>
                <a:cs typeface="Calibri"/>
                <a:sym typeface="Arial"/>
              </a:rPr>
              <a:t>Goal</a:t>
            </a:r>
            <a:r>
              <a:rPr lang="en-US" sz="2200" b="0" i="0" u="none" strike="noStrike" cap="none" baseline="0" dirty="0">
                <a:solidFill>
                  <a:srgbClr val="000000"/>
                </a:solidFill>
                <a:latin typeface="Calibri"/>
                <a:ea typeface="Arial"/>
                <a:cs typeface="Calibri"/>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200" b="0" i="0" u="none" strike="noStrike" cap="none" baseline="0" dirty="0">
              <a:solidFill>
                <a:srgbClr val="000000"/>
              </a:solidFill>
              <a:latin typeface="Calibri"/>
              <a:ea typeface="Arial"/>
              <a:cs typeface="Calibri"/>
              <a:sym typeface="Arial"/>
            </a:endParaRPr>
          </a:p>
          <a:p>
            <a:pPr marL="230188" marR="0" lvl="0" indent="0" algn="l" rtl="0">
              <a:lnSpc>
                <a:spcPct val="100000"/>
              </a:lnSpc>
              <a:spcBef>
                <a:spcPts val="0"/>
              </a:spcBef>
              <a:spcAft>
                <a:spcPts val="0"/>
              </a:spcAft>
              <a:buClr>
                <a:schemeClr val="dk1"/>
              </a:buClr>
              <a:buSzPct val="25000"/>
              <a:buFont typeface="Arial"/>
              <a:buNone/>
            </a:pPr>
            <a:r>
              <a:rPr lang="en-US" sz="2200" b="0" i="0" u="none" strike="noStrike" cap="none" baseline="0" dirty="0">
                <a:solidFill>
                  <a:srgbClr val="000000"/>
                </a:solidFill>
                <a:latin typeface="Calibri"/>
                <a:ea typeface="Arial"/>
                <a:cs typeface="Calibri"/>
                <a:sym typeface="Arial"/>
              </a:rPr>
              <a:t>Apache </a:t>
            </a:r>
            <a:r>
              <a:rPr lang="en-US" sz="2200" b="0" i="0" u="none" strike="noStrike" cap="none" baseline="0" dirty="0" err="1">
                <a:solidFill>
                  <a:srgbClr val="000000"/>
                </a:solidFill>
                <a:latin typeface="Calibri"/>
                <a:ea typeface="Arial"/>
                <a:cs typeface="Calibri"/>
                <a:sym typeface="Arial"/>
              </a:rPr>
              <a:t>Solr</a:t>
            </a:r>
            <a:r>
              <a:rPr lang="en-US" sz="2200" b="0" i="0" u="none" strike="noStrike" cap="none" baseline="0" dirty="0">
                <a:solidFill>
                  <a:srgbClr val="000000"/>
                </a:solidFill>
                <a:latin typeface="Calibri"/>
                <a:ea typeface="Arial"/>
                <a:cs typeface="Calibri"/>
                <a:sym typeface="Arial"/>
              </a:rPr>
              <a:t>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Pr>
              <a:t>Apache </a:t>
            </a:r>
            <a:r>
              <a:rPr lang="en-US" sz="2400" b="1" i="0" u="none" strike="noStrike" cap="none" baseline="0" dirty="0" err="1">
                <a:latin typeface="Arial"/>
                <a:ea typeface="Arial"/>
                <a:cs typeface="Arial"/>
                <a:sym typeface="Arial"/>
              </a:rPr>
              <a:t>Solr</a:t>
            </a:r>
            <a:r>
              <a:rPr lang="en-US" sz="2400" b="1" i="0" u="none" strike="noStrike" cap="none" baseline="0" dirty="0">
                <a:latin typeface="Arial"/>
                <a:ea typeface="Arial"/>
                <a:cs typeface="Arial"/>
                <a:sym typeface="Arial"/>
              </a:rPr>
              <a:t> on Firebox-0</a:t>
            </a:r>
          </a:p>
        </p:txBody>
      </p:sp>
      <p:sp>
        <p:nvSpPr>
          <p:cNvPr id="98" name="Shape 98"/>
          <p:cNvSpPr txBox="1"/>
          <p:nvPr/>
        </p:nvSpPr>
        <p:spPr>
          <a:xfrm>
            <a:off x="3733800" y="5214865"/>
            <a:ext cx="4933899" cy="914699"/>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200" b="1" i="0" u="none" strike="noStrike" cap="none" baseline="0" dirty="0">
                <a:solidFill>
                  <a:srgbClr val="000000"/>
                </a:solidFill>
                <a:latin typeface="Calibri"/>
                <a:ea typeface="Arial"/>
                <a:cs typeface="Calibri"/>
                <a:sym typeface="Arial"/>
              </a:rPr>
              <a:t>Fan-out pattern</a:t>
            </a:r>
            <a:r>
              <a:rPr lang="en-US" sz="2200" b="0" i="0" u="none" strike="noStrike" cap="none" baseline="0" dirty="0">
                <a:solidFill>
                  <a:srgbClr val="000000"/>
                </a:solidFill>
                <a:latin typeface="Calibri"/>
                <a:ea typeface="Arial"/>
                <a:cs typeface="Calibri"/>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14</a:t>
            </a:fld>
            <a:endParaRPr lang="en-US" sz="2200" b="1"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err="1">
                <a:latin typeface="Arial"/>
                <a:ea typeface="Arial"/>
                <a:cs typeface="Arial"/>
                <a:sym typeface="Arial"/>
              </a:rPr>
              <a:t>Solr</a:t>
            </a:r>
            <a:r>
              <a:rPr lang="en-US" sz="3000" b="1" i="0" u="none" strike="noStrike" cap="none" baseline="0" dirty="0">
                <a:latin typeface="Arial"/>
                <a:ea typeface="Arial"/>
                <a:cs typeface="Arial"/>
                <a:sym typeface="Arial"/>
              </a:rPr>
              <a:t>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15</a:t>
            </a:fld>
            <a:endParaRPr lang="en-US" sz="2200" b="1"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dirty="0">
                <a:latin typeface="Arial"/>
                <a:ea typeface="Arial"/>
                <a:cs typeface="Arial"/>
                <a:sym typeface="Arial"/>
                <a:rtl val="0"/>
              </a:rPr>
              <a:t>Experiment: </a:t>
            </a:r>
            <a:r>
              <a:rPr lang="en-US" sz="2400" b="1" dirty="0">
                <a:rtl val="0"/>
              </a:rPr>
              <a:t>Serving a large search index off of disk</a:t>
            </a:r>
          </a:p>
        </p:txBody>
      </p:sp>
      <p:sp>
        <p:nvSpPr>
          <p:cNvPr id="114" name="Shape 114"/>
          <p:cNvSpPr/>
          <p:nvPr/>
        </p:nvSpPr>
        <p:spPr>
          <a:xfrm>
            <a:off x="256950" y="5029200"/>
            <a:ext cx="8353650" cy="17526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4953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dirty="0">
                <a:solidFill>
                  <a:srgbClr val="000000"/>
                </a:solidFill>
                <a:latin typeface="Calibri"/>
                <a:cs typeface="Calibri"/>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latin typeface="Calibri"/>
                <a:cs typeface="Calibri"/>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latin typeface="Calibri"/>
                <a:cs typeface="Calibri"/>
                <a:sym typeface="Arial"/>
                <a:rtl val="0"/>
              </a:rPr>
              <a:t>Java GC is unpredictable - S</a:t>
            </a:r>
            <a:r>
              <a:rPr lang="en-US" sz="1800" dirty="0">
                <a:latin typeface="Calibri"/>
                <a:cs typeface="Calibri"/>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sz="1800" dirty="0">
                <a:solidFill>
                  <a:schemeClr val="dk1"/>
                </a:solidFill>
                <a:latin typeface="Calibri"/>
                <a:cs typeface="Calibri"/>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sz="1800" dirty="0" err="1">
                <a:solidFill>
                  <a:schemeClr val="dk1"/>
                </a:solidFill>
                <a:latin typeface="Calibri"/>
                <a:cs typeface="Calibri"/>
                <a:rtl val="0"/>
              </a:rPr>
              <a:t>exogeneous</a:t>
            </a:r>
            <a:r>
              <a:rPr lang="en-US" sz="1800" dirty="0">
                <a:solidFill>
                  <a:schemeClr val="dk1"/>
                </a:solidFill>
                <a:latin typeface="Calibri"/>
                <a:cs typeface="Calibri"/>
                <a:rtl val="0"/>
              </a:rPr>
              <a:t> factors that disrupt performance </a:t>
            </a:r>
            <a:r>
              <a:rPr lang="en-US" sz="1800" dirty="0" smtClean="0">
                <a:solidFill>
                  <a:schemeClr val="dk1"/>
                </a:solidFill>
                <a:latin typeface="Calibri"/>
                <a:cs typeface="Calibri"/>
                <a:rtl val="0"/>
              </a:rPr>
              <a:t>hard </a:t>
            </a:r>
            <a:r>
              <a:rPr lang="en-US" sz="1800" dirty="0">
                <a:solidFill>
                  <a:schemeClr val="dk1"/>
                </a:solidFill>
                <a:latin typeface="Calibri"/>
                <a:cs typeface="Calibri"/>
                <a:rtl val="0"/>
              </a:rPr>
              <a:t>to find and diagnose</a:t>
            </a:r>
          </a:p>
        </p:txBody>
      </p:sp>
      <p:sp>
        <p:nvSpPr>
          <p:cNvPr id="116" name="Shape 116"/>
          <p:cNvSpPr txBox="1"/>
          <p:nvPr/>
        </p:nvSpPr>
        <p:spPr>
          <a:xfrm>
            <a:off x="381000" y="906132"/>
            <a:ext cx="8534400" cy="541667"/>
          </a:xfrm>
          <a:prstGeom prst="rect">
            <a:avLst/>
          </a:prstGeom>
          <a:noFill/>
          <a:ln>
            <a:noFill/>
          </a:ln>
        </p:spPr>
        <p:txBody>
          <a:bodyPr lIns="91425" tIns="91425" rIns="91425" bIns="91425" anchor="t" anchorCtr="0">
            <a:noAutofit/>
          </a:bodyPr>
          <a:lstStyle/>
          <a:p>
            <a:pPr algn="ctr">
              <a:buClr>
                <a:srgbClr val="000000"/>
              </a:buClr>
              <a:buSzPct val="25000"/>
            </a:pPr>
            <a:r>
              <a:rPr lang="en-US" sz="1800" b="0" i="0" u="none" strike="noStrike" cap="none" baseline="0" dirty="0" smtClean="0">
                <a:solidFill>
                  <a:srgbClr val="000000"/>
                </a:solidFill>
                <a:latin typeface="Calibri"/>
                <a:cs typeface="Calibri"/>
                <a:sym typeface="Arial"/>
                <a:rtl val="0"/>
              </a:rPr>
              <a:t>Samsung 843T MZ7WD480 SATA </a:t>
            </a:r>
            <a:r>
              <a:rPr lang="en-US" sz="1800" b="0" i="0" u="none" strike="noStrike" cap="none" baseline="0" dirty="0">
                <a:solidFill>
                  <a:srgbClr val="000000"/>
                </a:solidFill>
                <a:latin typeface="Calibri"/>
                <a:cs typeface="Calibri"/>
                <a:sym typeface="Arial"/>
                <a:rtl val="0"/>
              </a:rPr>
              <a:t>vs. </a:t>
            </a:r>
            <a:r>
              <a:rPr lang="en-US" sz="1800" b="0" i="0" u="none" strike="noStrike" cap="none" baseline="0" dirty="0" smtClean="0">
                <a:solidFill>
                  <a:srgbClr val="000000"/>
                </a:solidFill>
                <a:latin typeface="Calibri"/>
                <a:cs typeface="Calibri"/>
                <a:sym typeface="Arial"/>
                <a:rtl val="0"/>
              </a:rPr>
              <a:t>Samsung</a:t>
            </a:r>
            <a:r>
              <a:rPr lang="en-US" sz="1800" b="0" i="0" u="none" strike="noStrike" cap="none" dirty="0" smtClean="0">
                <a:solidFill>
                  <a:srgbClr val="000000"/>
                </a:solidFill>
                <a:latin typeface="Calibri"/>
                <a:cs typeface="Calibri"/>
                <a:sym typeface="Arial"/>
                <a:rtl val="0"/>
              </a:rPr>
              <a:t> </a:t>
            </a:r>
            <a:r>
              <a:rPr lang="en-US" sz="1800" b="0" i="0" u="none" strike="noStrike" cap="none" baseline="0" dirty="0" smtClean="0">
                <a:solidFill>
                  <a:srgbClr val="000000"/>
                </a:solidFill>
                <a:latin typeface="Calibri"/>
                <a:cs typeface="Calibri"/>
                <a:sym typeface="Arial"/>
                <a:rtl val="0"/>
              </a:rPr>
              <a:t>XS1715 </a:t>
            </a:r>
            <a:r>
              <a:rPr lang="en-US" sz="1800" b="0" i="0" u="none" strike="noStrike" cap="none" baseline="0" dirty="0" err="1" smtClean="0">
                <a:solidFill>
                  <a:srgbClr val="000000"/>
                </a:solidFill>
                <a:latin typeface="Calibri"/>
                <a:cs typeface="Calibri"/>
                <a:sym typeface="Arial"/>
                <a:rtl val="0"/>
              </a:rPr>
              <a:t>PCIe</a:t>
            </a:r>
            <a:r>
              <a:rPr lang="en-US" sz="1800" b="0" i="0" u="none" strike="noStrike" cap="none" baseline="0" dirty="0" smtClean="0">
                <a:solidFill>
                  <a:srgbClr val="000000"/>
                </a:solidFill>
                <a:latin typeface="Calibri"/>
                <a:cs typeface="Calibri"/>
                <a:sym typeface="Arial"/>
                <a:rtl val="0"/>
              </a:rPr>
              <a:t> 3.0 SSDs</a:t>
            </a:r>
            <a:endParaRPr lang="en-US" sz="1800" dirty="0">
              <a:latin typeface="Calibri"/>
              <a:cs typeface="Calibri"/>
            </a:endParaRPr>
          </a:p>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baseline="0" dirty="0" smtClean="0">
                <a:solidFill>
                  <a:srgbClr val="000000"/>
                </a:solidFill>
                <a:latin typeface="Calibri"/>
                <a:cs typeface="Calibri"/>
                <a:sym typeface="Arial"/>
                <a:rtl val="0"/>
              </a:rPr>
              <a:t>2 </a:t>
            </a:r>
            <a:r>
              <a:rPr lang="en-US" sz="1800" b="0" i="0" u="none" strike="noStrike" cap="none" baseline="0" dirty="0">
                <a:solidFill>
                  <a:srgbClr val="000000"/>
                </a:solidFill>
                <a:latin typeface="Calibri"/>
                <a:cs typeface="Calibri"/>
                <a:sym typeface="Arial"/>
                <a:rtl val="0"/>
              </a:rPr>
              <a:t>shards, no replicas, 50 million indexed documents, 4 GB heap max, default GC settings</a:t>
            </a:r>
          </a:p>
        </p:txBody>
      </p:sp>
      <p:sp>
        <p:nvSpPr>
          <p:cNvPr id="117" name="Shape 117"/>
          <p:cNvSpPr txBox="1"/>
          <p:nvPr/>
        </p:nvSpPr>
        <p:spPr>
          <a:xfrm>
            <a:off x="833250" y="4572000"/>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dirty="0">
                <a:solidFill>
                  <a:srgbClr val="000000"/>
                </a:solidFill>
                <a:latin typeface="Arial"/>
                <a:ea typeface="Arial"/>
                <a:cs typeface="Arial"/>
                <a:sym typeface="Arial"/>
                <a:rtl val="0"/>
              </a:rPr>
              <a:t>PCI-Express ~25% lower latency</a:t>
            </a: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16</a:t>
            </a:fld>
            <a:endParaRPr lang="en-US" sz="2200" b="1" dirty="0"/>
          </a:p>
        </p:txBody>
      </p:sp>
      <p:pic>
        <p:nvPicPr>
          <p:cNvPr id="8" name="Picture 7" descr="solr-test-99percentile-latency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3979549" cy="3124200"/>
          </a:xfrm>
          <a:prstGeom prst="rect">
            <a:avLst/>
          </a:prstGeom>
        </p:spPr>
      </p:pic>
      <p:pic>
        <p:nvPicPr>
          <p:cNvPr id="10" name="Picture 9" descr="solr-test-avg-latenc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600200"/>
            <a:ext cx="3810000" cy="3063638"/>
          </a:xfrm>
          <a:prstGeom prst="rect">
            <a:avLst/>
          </a:prstGeom>
        </p:spPr>
      </p:pic>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a:solidFill>
                  <a:srgbClr val="1B3384"/>
                </a:solidFill>
                <a:latin typeface="Arial"/>
                <a:ea typeface="Arial"/>
                <a:cs typeface="Arial"/>
                <a:sym typeface="Arial"/>
                <a:rtl val="0"/>
              </a:rPr>
              <a:t>Testing </a:t>
            </a:r>
            <a:r>
              <a:rPr lang="en-US" sz="3000" b="1" i="0" u="none" strike="noStrike" cap="none" baseline="0" dirty="0" smtClean="0">
                <a:solidFill>
                  <a:srgbClr val="1B3384"/>
                </a:solidFill>
                <a:latin typeface="Arial"/>
                <a:ea typeface="Arial"/>
                <a:cs typeface="Arial"/>
                <a:sym typeface="Arial"/>
                <a:rtl val="0"/>
              </a:rPr>
              <a:t>Framework (BITS) -</a:t>
            </a:r>
            <a:br>
              <a:rPr lang="en-US" sz="3000" b="1" i="0" u="none" strike="noStrike" cap="none" baseline="0" dirty="0" smtClean="0">
                <a:solidFill>
                  <a:srgbClr val="1B3384"/>
                </a:solidFill>
                <a:latin typeface="Arial"/>
                <a:ea typeface="Arial"/>
                <a:cs typeface="Arial"/>
                <a:sym typeface="Arial"/>
                <a:rtl val="0"/>
              </a:rPr>
            </a:br>
            <a:r>
              <a:rPr lang="en-US" sz="3000" b="1" i="0" u="none" strike="noStrike" cap="none" baseline="0" dirty="0" smtClean="0">
                <a:solidFill>
                  <a:srgbClr val="1B3384"/>
                </a:solidFill>
                <a:latin typeface="Arial"/>
                <a:ea typeface="Arial"/>
                <a:cs typeface="Arial"/>
                <a:sym typeface="Arial"/>
                <a:rtl val="0"/>
              </a:rPr>
              <a:t> </a:t>
            </a:r>
            <a:r>
              <a:rPr lang="en-US" sz="3000" b="1" dirty="0" smtClean="0">
                <a:solidFill>
                  <a:srgbClr val="1B3384"/>
                </a:solidFill>
              </a:rPr>
              <a:t>Berkeley Interactive and Throughput Suite</a:t>
            </a:r>
            <a:endParaRPr lang="en-US" sz="3000" b="1" i="0" u="none" strike="noStrike" cap="none" baseline="0" dirty="0">
              <a:solidFill>
                <a:srgbClr val="1B3384"/>
              </a:solidFill>
              <a:latin typeface="Arial"/>
              <a:ea typeface="Arial"/>
              <a:cs typeface="Arial"/>
              <a:sym typeface="Arial"/>
              <a:rtl val="0"/>
            </a:endParaRPr>
          </a:p>
        </p:txBody>
      </p:sp>
      <p:sp>
        <p:nvSpPr>
          <p:cNvPr id="134" name="Shape 134"/>
          <p:cNvSpPr txBox="1"/>
          <p:nvPr/>
        </p:nvSpPr>
        <p:spPr>
          <a:xfrm>
            <a:off x="228600" y="1676400"/>
            <a:ext cx="7086600" cy="4191000"/>
          </a:xfrm>
          <a:prstGeom prst="rect">
            <a:avLst/>
          </a:prstGeom>
          <a:noFill/>
          <a:ln>
            <a:noFill/>
          </a:ln>
        </p:spPr>
        <p:txBody>
          <a:bodyPr lIns="91425" tIns="91425" rIns="91425" bIns="91425" anchor="t" anchorCtr="0">
            <a:noAutofit/>
          </a:bodyPr>
          <a:lstStyle/>
          <a:p>
            <a:r>
              <a:rPr lang="en-US" sz="2200" b="1" dirty="0" smtClean="0">
                <a:latin typeface="Calibri"/>
                <a:cs typeface="Calibri"/>
              </a:rPr>
              <a:t>Berkeley </a:t>
            </a:r>
            <a:r>
              <a:rPr lang="en-US" sz="2200" b="1" dirty="0">
                <a:latin typeface="Calibri"/>
                <a:cs typeface="Calibri"/>
              </a:rPr>
              <a:t>Interactive Throughput Suite (BITS</a:t>
            </a:r>
            <a:r>
              <a:rPr lang="en-US" sz="2200" b="1" dirty="0" smtClean="0">
                <a:latin typeface="Calibri"/>
                <a:cs typeface="Calibri"/>
              </a:rPr>
              <a:t>):</a:t>
            </a:r>
          </a:p>
          <a:p>
            <a:r>
              <a:rPr lang="en-US" sz="2200" dirty="0" smtClean="0">
                <a:latin typeface="Calibri"/>
                <a:cs typeface="Calibri"/>
              </a:rPr>
              <a:t>a </a:t>
            </a:r>
            <a:r>
              <a:rPr lang="en-US" sz="2200" dirty="0">
                <a:latin typeface="Calibri"/>
                <a:cs typeface="Calibri"/>
              </a:rPr>
              <a:t>benchmarking suite for datacenter-scale computing, currently in development</a:t>
            </a:r>
            <a:r>
              <a:rPr lang="en-US" sz="2200" dirty="0" smtClean="0">
                <a:latin typeface="Calibri"/>
                <a:cs typeface="Calibri"/>
              </a:rPr>
              <a:t>.</a:t>
            </a:r>
          </a:p>
          <a:p>
            <a:endParaRPr lang="en-US" sz="2200" dirty="0">
              <a:latin typeface="Calibri"/>
              <a:cs typeface="Calibri"/>
            </a:endParaRPr>
          </a:p>
          <a:p>
            <a:r>
              <a:rPr lang="en-US" sz="2200" b="1" dirty="0">
                <a:latin typeface="Calibri"/>
                <a:cs typeface="Calibri"/>
              </a:rPr>
              <a:t>Goal:</a:t>
            </a:r>
            <a:r>
              <a:rPr lang="en-US" sz="2200" dirty="0">
                <a:latin typeface="Calibri"/>
                <a:cs typeface="Calibri"/>
              </a:rPr>
              <a:t> test batch and interactive (latency-sensitive) workloads</a:t>
            </a:r>
            <a:r>
              <a:rPr lang="en-US" sz="2200" dirty="0" smtClean="0">
                <a:latin typeface="Calibri"/>
                <a:cs typeface="Calibri"/>
              </a:rPr>
              <a:t>.</a:t>
            </a:r>
          </a:p>
          <a:p>
            <a:endParaRPr lang="en-US" sz="2200" dirty="0">
              <a:latin typeface="Calibri"/>
              <a:cs typeface="Calibri"/>
            </a:endParaRPr>
          </a:p>
          <a:p>
            <a:r>
              <a:rPr lang="en-US" sz="2200" b="1" dirty="0">
                <a:latin typeface="Calibri"/>
                <a:cs typeface="Calibri"/>
              </a:rPr>
              <a:t>4 stages: </a:t>
            </a:r>
            <a:r>
              <a:rPr lang="en-US" sz="2200" dirty="0">
                <a:latin typeface="Calibri"/>
                <a:cs typeface="Calibri"/>
              </a:rPr>
              <a:t>setup, data generation, execute, teardown</a:t>
            </a:r>
            <a:r>
              <a:rPr lang="en-US" sz="2200" dirty="0" smtClean="0">
                <a:latin typeface="Calibri"/>
                <a:cs typeface="Calibri"/>
              </a:rPr>
              <a:t>.</a:t>
            </a:r>
          </a:p>
          <a:p>
            <a:endParaRPr lang="en-US" sz="2200" dirty="0">
              <a:latin typeface="Calibri"/>
              <a:cs typeface="Calibri"/>
            </a:endParaRPr>
          </a:p>
          <a:p>
            <a:r>
              <a:rPr lang="en-US" sz="2200" b="1" dirty="0" smtClean="0">
                <a:latin typeface="Calibri"/>
                <a:cs typeface="Calibri"/>
              </a:rPr>
              <a:t>Development:</a:t>
            </a:r>
            <a:r>
              <a:rPr lang="en-US" sz="2200" dirty="0" smtClean="0">
                <a:latin typeface="Calibri"/>
                <a:cs typeface="Calibri"/>
              </a:rPr>
              <a:t> Written </a:t>
            </a:r>
            <a:r>
              <a:rPr lang="en-US" sz="2200" dirty="0">
                <a:latin typeface="Calibri"/>
                <a:cs typeface="Calibri"/>
              </a:rPr>
              <a:t>in Python, it also makes use of popular, open-source tools for tasks such as load generation and performance monitoring</a:t>
            </a:r>
            <a:endParaRPr lang="en-US" sz="2200" dirty="0">
              <a:solidFill>
                <a:schemeClr val="dk1"/>
              </a:solidFill>
              <a:latin typeface="Calibri"/>
              <a:cs typeface="Calibri"/>
            </a:endParaRP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17</a:t>
            </a:fld>
            <a:endParaRPr lang="en-US" sz="2200" b="1" dirty="0"/>
          </a:p>
        </p:txBody>
      </p:sp>
    </p:spTree>
    <p:extLst>
      <p:ext uri="{BB962C8B-B14F-4D97-AF65-F5344CB8AC3E}">
        <p14:creationId xmlns:p14="http://schemas.microsoft.com/office/powerpoint/2010/main" val="14251680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458200" cy="4525963"/>
          </a:xfrm>
          <a:prstGeom prst="rect">
            <a:avLst/>
          </a:prstGeom>
          <a:noFill/>
          <a:ln>
            <a:noFill/>
          </a:ln>
        </p:spPr>
        <p:txBody>
          <a:bodyPr lIns="91425" tIns="45700" rIns="91425" bIns="45700" anchor="t" anchorCtr="0">
            <a:noAutofit/>
          </a:bodyPr>
          <a:lstStyle/>
          <a:p>
            <a:pPr>
              <a:spcBef>
                <a:spcPts val="0"/>
              </a:spcBef>
            </a:pPr>
            <a:r>
              <a:rPr lang="en-US" sz="2200" b="1" dirty="0" smtClean="0">
                <a:solidFill>
                  <a:schemeClr val="dk1"/>
                </a:solidFill>
                <a:latin typeface="Calibri"/>
                <a:ea typeface="Calibri"/>
                <a:cs typeface="Calibri"/>
                <a:sym typeface="Calibri"/>
              </a:rPr>
              <a:t> Benchmarks / Workloads:</a:t>
            </a:r>
            <a:endParaRPr lang="en-US" sz="2200" b="1"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A number of </a:t>
            </a:r>
            <a:r>
              <a:rPr lang="en-US" sz="2200" dirty="0" smtClean="0">
                <a:solidFill>
                  <a:schemeClr val="dk1"/>
                </a:solidFill>
                <a:latin typeface="Calibri"/>
                <a:ea typeface="Calibri"/>
                <a:cs typeface="Calibri"/>
                <a:sym typeface="Calibri"/>
              </a:rPr>
              <a:t>genomics and batch workloads </a:t>
            </a:r>
            <a:r>
              <a:rPr lang="en-US" sz="2200" dirty="0" smtClean="0">
                <a:solidFill>
                  <a:schemeClr val="dk1"/>
                </a:solidFill>
                <a:latin typeface="Calibri"/>
                <a:ea typeface="Calibri"/>
                <a:cs typeface="Calibri"/>
                <a:sym typeface="Calibri"/>
              </a:rPr>
              <a:t>are running on EC2, need to run on Firebox-</a:t>
            </a:r>
            <a:r>
              <a:rPr lang="en-US" sz="2200" dirty="0" smtClean="0">
                <a:solidFill>
                  <a:schemeClr val="dk1"/>
                </a:solidFill>
                <a:latin typeface="Calibri"/>
                <a:ea typeface="Calibri"/>
                <a:cs typeface="Calibri"/>
                <a:sym typeface="Calibri"/>
              </a:rPr>
              <a:t>0</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Currently no benchmark at the “WSC Executive” layer</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200" dirty="0" smtClean="0">
              <a:solidFill>
                <a:schemeClr val="dk1"/>
              </a:solidFill>
              <a:latin typeface="Calibri"/>
              <a:ea typeface="Calibri"/>
              <a:cs typeface="Calibri"/>
              <a:sym typeface="Calibri"/>
            </a:endParaRPr>
          </a:p>
          <a:p>
            <a:pPr>
              <a:spcBef>
                <a:spcPts val="0"/>
              </a:spcBef>
            </a:pPr>
            <a:r>
              <a:rPr lang="en-US" sz="2200" b="1" dirty="0" smtClean="0">
                <a:solidFill>
                  <a:schemeClr val="dk1"/>
                </a:solidFill>
                <a:latin typeface="Calibri"/>
                <a:ea typeface="Calibri"/>
                <a:cs typeface="Calibri"/>
                <a:sym typeface="Calibri"/>
              </a:rPr>
              <a:t> </a:t>
            </a:r>
            <a:r>
              <a:rPr lang="en-US" sz="2200" b="1" dirty="0" err="1" smtClean="0">
                <a:solidFill>
                  <a:schemeClr val="dk1"/>
                </a:solidFill>
                <a:latin typeface="Calibri"/>
                <a:ea typeface="Calibri"/>
                <a:cs typeface="Calibri"/>
                <a:sym typeface="Calibri"/>
              </a:rPr>
              <a:t>Aerospike</a:t>
            </a:r>
            <a:r>
              <a:rPr lang="en-US" sz="2200" b="1" dirty="0" smtClean="0">
                <a:solidFill>
                  <a:schemeClr val="dk1"/>
                </a:solidFill>
                <a:latin typeface="Calibri"/>
                <a:ea typeface="Calibri"/>
                <a:cs typeface="Calibri"/>
                <a:sym typeface="Calibri"/>
              </a:rPr>
              <a:t> </a:t>
            </a:r>
            <a:r>
              <a:rPr lang="en-US" sz="2200" b="1" dirty="0" err="1" smtClean="0">
                <a:solidFill>
                  <a:schemeClr val="dk1"/>
                </a:solidFill>
                <a:latin typeface="Calibri"/>
                <a:ea typeface="Calibri"/>
                <a:cs typeface="Calibri"/>
                <a:sym typeface="Calibri"/>
              </a:rPr>
              <a:t>vs</a:t>
            </a:r>
            <a:r>
              <a:rPr lang="en-US" sz="2200" b="1" dirty="0" smtClean="0">
                <a:solidFill>
                  <a:schemeClr val="dk1"/>
                </a:solidFill>
                <a:latin typeface="Calibri"/>
                <a:ea typeface="Calibri"/>
                <a:cs typeface="Calibri"/>
                <a:sym typeface="Calibri"/>
              </a:rPr>
              <a:t> Cassandra </a:t>
            </a:r>
            <a:r>
              <a:rPr lang="en-US" sz="2200" b="1" dirty="0" smtClean="0">
                <a:solidFill>
                  <a:schemeClr val="dk1"/>
                </a:solidFill>
                <a:latin typeface="Calibri"/>
                <a:ea typeface="Calibri"/>
                <a:cs typeface="Calibri"/>
                <a:sym typeface="Calibri"/>
              </a:rPr>
              <a:t>results:</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Understand </a:t>
            </a: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 Cassandra performance on the D and E workloads (YCSB)</a:t>
            </a:r>
          </a:p>
          <a:p>
            <a:pPr>
              <a:spcBef>
                <a:spcPts val="0"/>
              </a:spcBef>
            </a:pPr>
            <a:endParaRPr lang="en-US" sz="2200" dirty="0">
              <a:solidFill>
                <a:schemeClr val="dk1"/>
              </a:solidFill>
              <a:latin typeface="Calibri"/>
              <a:ea typeface="Calibri"/>
              <a:cs typeface="Calibri"/>
              <a:sym typeface="Calibri"/>
            </a:endParaRPr>
          </a:p>
          <a:p>
            <a:pPr>
              <a:spcBef>
                <a:spcPts val="0"/>
              </a:spcBef>
            </a:pPr>
            <a:r>
              <a:rPr lang="en-US" sz="2200" b="1" dirty="0" smtClean="0">
                <a:solidFill>
                  <a:schemeClr val="dk1"/>
                </a:solidFill>
                <a:latin typeface="Calibri"/>
                <a:ea typeface="Calibri"/>
                <a:cs typeface="Calibri"/>
                <a:sym typeface="Calibri"/>
              </a:rPr>
              <a:t> BITS</a:t>
            </a:r>
            <a:r>
              <a:rPr lang="en-US" sz="2200" b="1" dirty="0">
                <a:solidFill>
                  <a:schemeClr val="dk1"/>
                </a:solidFill>
                <a:latin typeface="Calibri"/>
                <a:ea typeface="Calibri"/>
                <a:cs typeface="Calibri"/>
                <a:sym typeface="Calibri"/>
              </a:rPr>
              <a:t>:</a:t>
            </a:r>
          </a:p>
          <a:p>
            <a:pPr lvl="1">
              <a:spcBef>
                <a:spcPts val="0"/>
              </a:spcBef>
            </a:pPr>
            <a:r>
              <a:rPr lang="en-US" sz="2200" dirty="0">
                <a:solidFill>
                  <a:schemeClr val="dk1"/>
                </a:solidFill>
                <a:latin typeface="Calibri"/>
                <a:ea typeface="Calibri"/>
                <a:cs typeface="Calibri"/>
                <a:sym typeface="Calibri"/>
              </a:rPr>
              <a:t> Effort just getting started</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There are other benchmarks / frameworks we can leverage</a:t>
            </a:r>
            <a:endParaRPr lang="en-US" sz="22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18</a:t>
            </a:fld>
            <a:endParaRPr lang="en-US" sz="2200" b="1"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19</a:t>
            </a:fld>
            <a:endParaRPr lang="en-US" sz="2200" b="1" dirty="0"/>
          </a:p>
        </p:txBody>
      </p:sp>
      <p:sp>
        <p:nvSpPr>
          <p:cNvPr id="17" name="Shape 191"/>
          <p:cNvSpPr/>
          <p:nvPr/>
        </p:nvSpPr>
        <p:spPr>
          <a:xfrm>
            <a:off x="3505200" y="4419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522113"/>
            <a:ext cx="1017827" cy="461665"/>
          </a:xfrm>
          <a:prstGeom prst="rect">
            <a:avLst/>
          </a:prstGeom>
          <a:noFill/>
        </p:spPr>
        <p:txBody>
          <a:bodyPr wrap="none" rtlCol="0">
            <a:spAutoFit/>
          </a:bodyPr>
          <a:lstStyle/>
          <a:p>
            <a:r>
              <a:rPr lang="en-US" sz="2400" dirty="0" smtClean="0">
                <a:latin typeface="Calibri"/>
                <a:cs typeface="Calibri"/>
              </a:rPr>
              <a:t>XARCC</a:t>
            </a:r>
            <a:endParaRPr lang="en-US" sz="2400" dirty="0">
              <a:latin typeface="Calibri"/>
              <a:cs typeface="Calibri"/>
            </a:endParaRPr>
          </a:p>
        </p:txBody>
      </p:sp>
    </p:spTree>
    <p:extLst>
      <p:ext uri="{BB962C8B-B14F-4D97-AF65-F5344CB8AC3E}">
        <p14:creationId xmlns:p14="http://schemas.microsoft.com/office/powerpoint/2010/main" val="21149176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362200" y="3810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err="1" smtClean="0">
                <a:solidFill>
                  <a:schemeClr val="dk1"/>
                </a:solidFill>
                <a:latin typeface="Calibri"/>
                <a:ea typeface="Calibri"/>
                <a:cs typeface="Calibri"/>
                <a:sym typeface="Calibri"/>
              </a:rPr>
              <a:t>FireBox</a:t>
            </a:r>
            <a:r>
              <a:rPr lang="en-US" sz="4400" b="0" i="0" u="none" strike="noStrike" cap="none" dirty="0" smtClean="0">
                <a:solidFill>
                  <a:schemeClr val="dk1"/>
                </a:solidFill>
                <a:latin typeface="Calibri"/>
                <a:ea typeface="Calibri"/>
                <a:cs typeface="Calibri"/>
                <a:sym typeface="Calibri"/>
              </a:rPr>
              <a:t> Stack</a:t>
            </a:r>
            <a:endParaRPr lang="en-US" sz="4400" b="0" i="0" u="none" strike="noStrike" cap="none" baseline="0" dirty="0">
              <a:solidFill>
                <a:schemeClr val="dk1"/>
              </a:solidFill>
              <a:latin typeface="Calibri"/>
              <a:ea typeface="Calibri"/>
              <a:cs typeface="Calibri"/>
              <a:sym typeface="Calibri"/>
            </a:endParaRPr>
          </a:p>
        </p:txBody>
      </p:sp>
      <p:pic>
        <p:nvPicPr>
          <p:cNvPr id="126" name="Shape 126"/>
          <p:cNvPicPr preferRelativeResize="0"/>
          <p:nvPr/>
        </p:nvPicPr>
        <p:blipFill rotWithShape="1">
          <a:blip r:embed="rId3">
            <a:alphaModFix/>
          </a:blip>
          <a:srcRect/>
          <a:stretch/>
        </p:blipFill>
        <p:spPr>
          <a:xfrm>
            <a:off x="315286" y="1295400"/>
            <a:ext cx="8295314" cy="5414996"/>
          </a:xfrm>
          <a:prstGeom prst="rect">
            <a:avLst/>
          </a:prstGeom>
          <a:noFill/>
          <a:ln>
            <a:noFill/>
          </a:ln>
        </p:spPr>
      </p:pic>
      <p:sp>
        <p:nvSpPr>
          <p:cNvPr id="127" name="Shape 127"/>
          <p:cNvSpPr/>
          <p:nvPr/>
        </p:nvSpPr>
        <p:spPr>
          <a:xfrm>
            <a:off x="1753216" y="4555573"/>
            <a:ext cx="6098093"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28" name="Shape 128"/>
          <p:cNvSpPr/>
          <p:nvPr/>
        </p:nvSpPr>
        <p:spPr>
          <a:xfrm>
            <a:off x="1763699" y="6152846"/>
            <a:ext cx="2014835"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29" name="Shape 129"/>
          <p:cNvCxnSpPr/>
          <p:nvPr/>
        </p:nvCxnSpPr>
        <p:spPr>
          <a:xfrm rot="10800000" flipH="1">
            <a:off x="224587" y="4887057"/>
            <a:ext cx="887243" cy="160734"/>
          </a:xfrm>
          <a:prstGeom prst="straightConnector1">
            <a:avLst/>
          </a:prstGeom>
          <a:noFill/>
          <a:ln w="38100" cap="flat">
            <a:solidFill>
              <a:srgbClr val="FF0000"/>
            </a:solidFill>
            <a:prstDash val="solid"/>
            <a:round/>
            <a:headEnd type="none" w="med" len="med"/>
            <a:tailEnd type="stealth" w="lg" len="lg"/>
          </a:ln>
        </p:spPr>
      </p:cxnSp>
      <p:cxnSp>
        <p:nvCxnSpPr>
          <p:cNvPr id="130" name="Shape 130"/>
          <p:cNvCxnSpPr/>
          <p:nvPr/>
        </p:nvCxnSpPr>
        <p:spPr>
          <a:xfrm rot="10800000" flipH="1">
            <a:off x="1219200" y="6476999"/>
            <a:ext cx="533399" cy="152401"/>
          </a:xfrm>
          <a:prstGeom prst="straightConnector1">
            <a:avLst/>
          </a:prstGeom>
          <a:noFill/>
          <a:ln w="38100" cap="flat">
            <a:solidFill>
              <a:srgbClr val="FF0000"/>
            </a:solidFill>
            <a:prstDash val="solid"/>
            <a:round/>
            <a:headEnd type="none" w="med" len="med"/>
            <a:tailEnd type="stealth" w="lg" len="lg"/>
          </a:ln>
        </p:spPr>
      </p:cxnSp>
      <p:sp>
        <p:nvSpPr>
          <p:cNvPr id="131" name="Shape 131"/>
          <p:cNvSpPr/>
          <p:nvPr/>
        </p:nvSpPr>
        <p:spPr>
          <a:xfrm>
            <a:off x="1839900" y="1461232"/>
            <a:ext cx="5170498" cy="519967"/>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2" name="Shape 132"/>
          <p:cNvCxnSpPr/>
          <p:nvPr/>
        </p:nvCxnSpPr>
        <p:spPr>
          <a:xfrm rot="10800000" flipH="1">
            <a:off x="674712" y="2071232"/>
            <a:ext cx="887243" cy="160734"/>
          </a:xfrm>
          <a:prstGeom prst="straightConnector1">
            <a:avLst/>
          </a:prstGeom>
          <a:noFill/>
          <a:ln w="38100" cap="flat">
            <a:solidFill>
              <a:srgbClr val="FF0000"/>
            </a:solidFill>
            <a:prstDash val="solid"/>
            <a:round/>
            <a:headEnd type="none" w="med" len="med"/>
            <a:tailEnd type="stealth" w="lg" len="lg"/>
          </a:ln>
        </p:spPr>
      </p:cxnSp>
      <p:sp>
        <p:nvSpPr>
          <p:cNvPr id="133" name="Shape 133"/>
          <p:cNvSpPr/>
          <p:nvPr/>
        </p:nvSpPr>
        <p:spPr>
          <a:xfrm>
            <a:off x="1752600" y="2667000"/>
            <a:ext cx="6096000" cy="762000"/>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34" name="Shape 134"/>
          <p:cNvSpPr/>
          <p:nvPr/>
        </p:nvSpPr>
        <p:spPr>
          <a:xfrm>
            <a:off x="1752600" y="5562600"/>
            <a:ext cx="6096000" cy="30479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5" name="Shape 135"/>
          <p:cNvCxnSpPr/>
          <p:nvPr/>
        </p:nvCxnSpPr>
        <p:spPr>
          <a:xfrm rot="10800000" flipH="1">
            <a:off x="533400" y="3352799"/>
            <a:ext cx="990599" cy="313135"/>
          </a:xfrm>
          <a:prstGeom prst="straightConnector1">
            <a:avLst/>
          </a:prstGeom>
          <a:noFill/>
          <a:ln w="38100" cap="flat">
            <a:solidFill>
              <a:srgbClr val="FF0000"/>
            </a:solidFill>
            <a:prstDash val="solid"/>
            <a:round/>
            <a:headEnd type="none" w="med" len="med"/>
            <a:tailEnd type="stealth" w="lg" len="lg"/>
          </a:ln>
        </p:spPr>
      </p:cxnSp>
      <p:cxnSp>
        <p:nvCxnSpPr>
          <p:cNvPr id="136" name="Shape 136"/>
          <p:cNvCxnSpPr/>
          <p:nvPr/>
        </p:nvCxnSpPr>
        <p:spPr>
          <a:xfrm rot="10800000" flipH="1">
            <a:off x="838200" y="5791199"/>
            <a:ext cx="762000" cy="152401"/>
          </a:xfrm>
          <a:prstGeom prst="straightConnector1">
            <a:avLst/>
          </a:prstGeom>
          <a:noFill/>
          <a:ln w="38100" cap="flat">
            <a:solidFill>
              <a:srgbClr val="FF0000"/>
            </a:solidFill>
            <a:prstDash val="solid"/>
            <a:round/>
            <a:headEnd type="none" w="med" len="med"/>
            <a:tailEnd type="stealth" w="lg" len="lg"/>
          </a:ln>
        </p:spPr>
      </p:cxnSp>
    </p:spTree>
    <p:extLst>
      <p:ext uri="{BB962C8B-B14F-4D97-AF65-F5344CB8AC3E}">
        <p14:creationId xmlns:p14="http://schemas.microsoft.com/office/powerpoint/2010/main" val="15286649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4795856"/>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4795856"/>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4795856"/>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459952"/>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114268"/>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186964"/>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2528063"/>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2528063"/>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1799280"/>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1799280"/>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38912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114268"/>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186964"/>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503619"/>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482616"/>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1579819"/>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2528063"/>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a:t>
            </a:r>
            <a:endParaRPr lang="en-US" dirty="0"/>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20</a:t>
            </a:fld>
            <a:endParaRPr lang="en-US" sz="2200" b="1"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21</a:t>
            </a:fld>
            <a:endParaRPr lang="en-US" sz="2200" b="1"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22</a:t>
            </a:fld>
            <a:endParaRPr lang="en-US" sz="2200" b="1" dirty="0"/>
          </a:p>
        </p:txBody>
      </p:sp>
      <p:sp>
        <p:nvSpPr>
          <p:cNvPr id="5" name="Shape 238"/>
          <p:cNvSpPr txBox="1">
            <a:spLocks/>
          </p:cNvSpPr>
          <p:nvPr/>
        </p:nvSpPr>
        <p:spPr>
          <a:xfrm>
            <a:off x="0" y="274638"/>
            <a:ext cx="8229600" cy="1143000"/>
          </a:xfrm>
          <a:prstGeom prst="rect">
            <a:avLst/>
          </a:prstGeom>
          <a:noFill/>
          <a:ln>
            <a:noFill/>
          </a:ln>
        </p:spPr>
        <p:txBody>
          <a:bodyPr lIns="91425" tIns="45700" rIns="91425" bIns="45700"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a:buSzPct val="25000"/>
            </a:pPr>
            <a:r>
              <a:rPr lang="en-US" sz="4000" smtClean="0">
                <a:solidFill>
                  <a:schemeClr val="dk1"/>
                </a:solidFill>
                <a:latin typeface="Calibri"/>
                <a:ea typeface="Calibri"/>
                <a:cs typeface="Calibri"/>
                <a:sym typeface="Calibri"/>
              </a:rPr>
              <a:t>XARCC</a:t>
            </a:r>
            <a:br>
              <a:rPr lang="en-US" sz="4000" smtClean="0">
                <a:solidFill>
                  <a:schemeClr val="dk1"/>
                </a:solidFill>
                <a:latin typeface="Calibri"/>
                <a:ea typeface="Calibri"/>
                <a:cs typeface="Calibri"/>
                <a:sym typeface="Calibri"/>
              </a:rPr>
            </a:br>
            <a:r>
              <a:rPr lang="en-US" sz="4000" smtClean="0">
                <a:solidFill>
                  <a:schemeClr val="dk1"/>
                </a:solidFill>
                <a:latin typeface="Calibri"/>
                <a:ea typeface="Calibri"/>
                <a:cs typeface="Calibri"/>
                <a:sym typeface="Calibri"/>
              </a:rPr>
              <a:t>(aka Tessellation 2.0)</a:t>
            </a:r>
            <a:endParaRPr lang="en-US" sz="4000" dirty="0">
              <a:solidFill>
                <a:schemeClr val="dk1"/>
              </a:solidFill>
              <a:latin typeface="Calibri"/>
              <a:ea typeface="Calibri"/>
              <a:cs typeface="Calibri"/>
              <a:sym typeface="Calibri"/>
            </a:endParaRPr>
          </a:p>
        </p:txBody>
      </p:sp>
      <p:sp>
        <p:nvSpPr>
          <p:cNvPr id="6" name="Shape 239"/>
          <p:cNvSpPr txBox="1">
            <a:spLocks/>
          </p:cNvSpPr>
          <p:nvPr/>
        </p:nvSpPr>
        <p:spPr>
          <a:xfrm>
            <a:off x="381000" y="1676400"/>
            <a:ext cx="8229600" cy="16002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marL="0" indent="0" algn="ctr">
              <a:lnSpc>
                <a:spcPct val="90000"/>
              </a:lnSpc>
              <a:spcBef>
                <a:spcPts val="0"/>
              </a:spcBef>
              <a:buSzPct val="100000"/>
              <a:buFont typeface="Arial"/>
              <a:buNone/>
            </a:pPr>
            <a:r>
              <a:rPr lang="en-US" sz="2700" b="1" smtClean="0">
                <a:solidFill>
                  <a:schemeClr val="dk1"/>
                </a:solidFill>
                <a:latin typeface="Calibri"/>
                <a:ea typeface="Calibri"/>
                <a:cs typeface="Calibri"/>
                <a:sym typeface="Calibri"/>
              </a:rPr>
              <a:t>Observation: If the Tessellation kernel looks like a hypervisor, why not just use a hypervisor?</a:t>
            </a:r>
          </a:p>
          <a:p>
            <a:pPr indent="-170180">
              <a:lnSpc>
                <a:spcPct val="90000"/>
              </a:lnSpc>
              <a:spcBef>
                <a:spcPts val="544"/>
              </a:spcBef>
              <a:buFont typeface="Arial"/>
              <a:buNone/>
            </a:pPr>
            <a:endParaRPr lang="en-US" sz="2700" b="1" dirty="0">
              <a:solidFill>
                <a:schemeClr val="dk1"/>
              </a:solidFill>
              <a:latin typeface="Calibri"/>
              <a:ea typeface="Calibri"/>
              <a:cs typeface="Calibri"/>
              <a:sym typeface="Calibri"/>
            </a:endParaRPr>
          </a:p>
        </p:txBody>
      </p:sp>
      <p:sp>
        <p:nvSpPr>
          <p:cNvPr id="8" name="TextBox 7"/>
          <p:cNvSpPr txBox="1"/>
          <p:nvPr/>
        </p:nvSpPr>
        <p:spPr>
          <a:xfrm>
            <a:off x="304800" y="3200400"/>
            <a:ext cx="8500243" cy="2163669"/>
          </a:xfrm>
          <a:prstGeom prst="rect">
            <a:avLst/>
          </a:prstGeom>
          <a:noFill/>
        </p:spPr>
        <p:txBody>
          <a:bodyPr wrap="none" rtlCol="0">
            <a:spAutoFit/>
          </a:bodyPr>
          <a:lstStyle/>
          <a:p>
            <a:pPr lvl="0" algn="ctr">
              <a:lnSpc>
                <a:spcPct val="90000"/>
              </a:lnSpc>
              <a:spcBef>
                <a:spcPts val="540"/>
              </a:spcBef>
              <a:buClr>
                <a:schemeClr val="dk1"/>
              </a:buClr>
              <a:buSzPct val="100000"/>
            </a:pPr>
            <a:endParaRPr lang="en-US" sz="3200" dirty="0">
              <a:solidFill>
                <a:schemeClr val="dk1"/>
              </a:solidFill>
              <a:ea typeface="Calibri"/>
              <a:cs typeface="Calibri"/>
              <a:sym typeface="Calibri"/>
            </a:endParaRPr>
          </a:p>
          <a:p>
            <a:pPr lvl="0" algn="ctr">
              <a:lnSpc>
                <a:spcPct val="90000"/>
              </a:lnSpc>
              <a:spcBef>
                <a:spcPts val="540"/>
              </a:spcBef>
              <a:buClr>
                <a:schemeClr val="dk1"/>
              </a:buClr>
              <a:buSzPct val="100000"/>
            </a:pPr>
            <a:r>
              <a:rPr lang="en-US" sz="4000" dirty="0">
                <a:solidFill>
                  <a:schemeClr val="dk1"/>
                </a:solidFill>
                <a:ea typeface="Calibri"/>
                <a:cs typeface="Calibri"/>
                <a:sym typeface="Calibri"/>
              </a:rPr>
              <a:t>We chose </a:t>
            </a:r>
            <a:r>
              <a:rPr lang="en-US" sz="4000" dirty="0" err="1">
                <a:solidFill>
                  <a:schemeClr val="dk1"/>
                </a:solidFill>
                <a:ea typeface="Calibri"/>
                <a:cs typeface="Calibri"/>
                <a:sym typeface="Calibri"/>
              </a:rPr>
              <a:t>Xen</a:t>
            </a:r>
            <a:r>
              <a:rPr lang="en-US" sz="4000" dirty="0">
                <a:solidFill>
                  <a:schemeClr val="dk1"/>
                </a:solidFill>
                <a:ea typeface="Calibri"/>
                <a:cs typeface="Calibri"/>
                <a:sym typeface="Calibri"/>
              </a:rPr>
              <a:t>:</a:t>
            </a:r>
          </a:p>
          <a:p>
            <a:pPr lvl="0" algn="ctr">
              <a:lnSpc>
                <a:spcPct val="90000"/>
              </a:lnSpc>
              <a:spcBef>
                <a:spcPts val="540"/>
              </a:spcBef>
              <a:buClr>
                <a:schemeClr val="dk1"/>
              </a:buClr>
              <a:buSzPct val="100000"/>
            </a:pPr>
            <a:r>
              <a:rPr lang="en-US" sz="3200" dirty="0">
                <a:solidFill>
                  <a:schemeClr val="dk1"/>
                </a:solidFill>
                <a:ea typeface="Calibri"/>
                <a:cs typeface="Calibri"/>
                <a:sym typeface="Calibri"/>
              </a:rPr>
              <a:t> “</a:t>
            </a:r>
            <a:r>
              <a:rPr lang="en-US" sz="3200" b="1" dirty="0" err="1">
                <a:solidFill>
                  <a:schemeClr val="dk1"/>
                </a:solidFill>
                <a:ea typeface="Calibri"/>
                <a:cs typeface="Calibri"/>
                <a:sym typeface="Calibri"/>
              </a:rPr>
              <a:t>X</a:t>
            </a:r>
            <a:r>
              <a:rPr lang="en-US" sz="3200" dirty="0" err="1">
                <a:solidFill>
                  <a:schemeClr val="dk1"/>
                </a:solidFill>
                <a:ea typeface="Calibri"/>
                <a:cs typeface="Calibri"/>
                <a:sym typeface="Calibri"/>
              </a:rPr>
              <a:t>en</a:t>
            </a:r>
            <a:r>
              <a:rPr lang="en-US" sz="3200" dirty="0">
                <a:solidFill>
                  <a:schemeClr val="dk1"/>
                </a:solidFill>
                <a:ea typeface="Calibri"/>
                <a:cs typeface="Calibri"/>
                <a:sym typeface="Calibri"/>
              </a:rPr>
              <a:t> with </a:t>
            </a:r>
            <a:r>
              <a:rPr lang="en-US" sz="3200" b="1" dirty="0">
                <a:solidFill>
                  <a:schemeClr val="dk1"/>
                </a:solidFill>
                <a:ea typeface="Calibri"/>
                <a:cs typeface="Calibri"/>
                <a:sym typeface="Calibri"/>
              </a:rPr>
              <a:t>A</a:t>
            </a:r>
            <a:r>
              <a:rPr lang="en-US" sz="3200" dirty="0">
                <a:solidFill>
                  <a:schemeClr val="dk1"/>
                </a:solidFill>
                <a:ea typeface="Calibri"/>
                <a:cs typeface="Calibri"/>
                <a:sym typeface="Calibri"/>
              </a:rPr>
              <a:t>daptive </a:t>
            </a:r>
            <a:r>
              <a:rPr lang="en-US" sz="3200" b="1" dirty="0">
                <a:solidFill>
                  <a:schemeClr val="dk1"/>
                </a:solidFill>
                <a:ea typeface="Calibri"/>
                <a:cs typeface="Calibri"/>
                <a:sym typeface="Calibri"/>
              </a:rPr>
              <a:t>R</a:t>
            </a:r>
            <a:r>
              <a:rPr lang="en-US" sz="3200" dirty="0">
                <a:solidFill>
                  <a:schemeClr val="dk1"/>
                </a:solidFill>
                <a:ea typeface="Calibri"/>
                <a:cs typeface="Calibri"/>
                <a:sym typeface="Calibri"/>
              </a:rPr>
              <a:t>esource </a:t>
            </a:r>
            <a:r>
              <a:rPr lang="en-US" sz="3200" b="1" dirty="0">
                <a:solidFill>
                  <a:schemeClr val="dk1"/>
                </a:solidFill>
                <a:ea typeface="Calibri"/>
                <a:cs typeface="Calibri"/>
                <a:sym typeface="Calibri"/>
              </a:rPr>
              <a:t>C</a:t>
            </a:r>
            <a:r>
              <a:rPr lang="en-US" sz="3200" dirty="0">
                <a:solidFill>
                  <a:schemeClr val="dk1"/>
                </a:solidFill>
                <a:ea typeface="Calibri"/>
                <a:cs typeface="Calibri"/>
                <a:sym typeface="Calibri"/>
              </a:rPr>
              <a:t>entric </a:t>
            </a:r>
            <a:r>
              <a:rPr lang="en-US" sz="3200" b="1" dirty="0">
                <a:solidFill>
                  <a:schemeClr val="dk1"/>
                </a:solidFill>
                <a:ea typeface="Calibri"/>
                <a:cs typeface="Calibri"/>
                <a:sym typeface="Calibri"/>
              </a:rPr>
              <a:t>C</a:t>
            </a:r>
            <a:r>
              <a:rPr lang="en-US" sz="3200" dirty="0">
                <a:solidFill>
                  <a:schemeClr val="dk1"/>
                </a:solidFill>
                <a:ea typeface="Calibri"/>
                <a:cs typeface="Calibri"/>
                <a:sym typeface="Calibri"/>
              </a:rPr>
              <a:t>omputing”</a:t>
            </a:r>
          </a:p>
          <a:p>
            <a:pPr algn="ctr"/>
            <a:endParaRPr lang="en-US" sz="3200" dirty="0"/>
          </a:p>
        </p:txBody>
      </p:sp>
    </p:spTree>
    <p:extLst>
      <p:ext uri="{BB962C8B-B14F-4D97-AF65-F5344CB8AC3E}">
        <p14:creationId xmlns:p14="http://schemas.microsoft.com/office/powerpoint/2010/main" val="6599318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XARCC </a:t>
            </a:r>
            <a:r>
              <a:rPr lang="en-US" sz="1600" b="0" i="0" u="none" strike="noStrike" cap="none" baseline="0" dirty="0">
                <a:solidFill>
                  <a:schemeClr val="dk1"/>
                </a:solidFill>
                <a:latin typeface="Calibri"/>
                <a:ea typeface="Calibri"/>
                <a:cs typeface="Calibri"/>
                <a:sym typeface="Calibri"/>
              </a:rPr>
              <a:t>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full advantage of </a:t>
            </a:r>
            <a:r>
              <a:rPr lang="en-US" sz="1800" b="0" i="0" u="none" strike="noStrike" cap="none" baseline="0" dirty="0" smtClean="0">
                <a:solidFill>
                  <a:schemeClr val="dk1"/>
                </a:solidFill>
                <a:latin typeface="Calibri"/>
                <a:ea typeface="Calibri"/>
                <a:cs typeface="Calibri"/>
                <a:sym typeface="Calibri"/>
              </a:rPr>
              <a:t>XARCC</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kernel</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Resource allocation broker 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23</a:t>
            </a:fld>
            <a:endParaRPr lang="en-US" sz="2200" b="1"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24</a:t>
            </a:fld>
            <a:endParaRPr lang="en-US" sz="2200" b="1"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smtClean="0">
                <a:solidFill>
                  <a:schemeClr val="dk1"/>
                </a:solidFill>
                <a:latin typeface="Calibri"/>
                <a:ea typeface="Calibri"/>
                <a:cs typeface="Calibri"/>
                <a:sym typeface="Calibri"/>
              </a:rPr>
              <a:t>XARCC</a:t>
            </a:r>
            <a:r>
              <a:rPr lang="en-US" sz="1800" b="0" i="0" u="none" strike="noStrike" cap="none" baseline="0" dirty="0" smtClean="0">
                <a:solidFill>
                  <a:schemeClr val="dk1"/>
                </a:solidFill>
                <a:latin typeface="Calibri"/>
                <a:ea typeface="Calibri"/>
                <a:cs typeface="Calibri"/>
                <a:sym typeface="Calibri"/>
              </a:rPr>
              <a:t>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25</a:t>
            </a:fld>
            <a:endParaRPr lang="en-US" sz="2200" b="1"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304800" y="1341437"/>
            <a:ext cx="8229600" cy="4525963"/>
          </a:xfrm>
          <a:prstGeom prst="rect">
            <a:avLst/>
          </a:prstGeom>
          <a:noFill/>
          <a:ln>
            <a:noFill/>
          </a:ln>
        </p:spPr>
        <p:txBody>
          <a:bodyPr lIns="91425" tIns="45700" rIns="91425" bIns="45700" anchor="t" anchorCtr="0">
            <a:noAutofit/>
          </a:bodyPr>
          <a:lstStyle/>
          <a:p>
            <a:pPr>
              <a:spcBef>
                <a:spcPts val="0"/>
              </a:spcBef>
            </a:pPr>
            <a:r>
              <a:rPr lang="en-US" sz="24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400" dirty="0" smtClean="0">
                <a:solidFill>
                  <a:schemeClr val="dk1"/>
                </a:solidFill>
                <a:latin typeface="Calibri"/>
                <a:ea typeface="Calibri"/>
                <a:cs typeface="Calibri"/>
                <a:sym typeface="Calibri"/>
              </a:rPr>
              <a:t>Resource Monitor</a:t>
            </a:r>
          </a:p>
          <a:p>
            <a:pPr lvl="1">
              <a:spcBef>
                <a:spcPts val="0"/>
              </a:spcBef>
            </a:pPr>
            <a:r>
              <a:rPr lang="en-US" sz="2400" dirty="0" smtClean="0">
                <a:solidFill>
                  <a:schemeClr val="dk1"/>
                </a:solidFill>
                <a:latin typeface="Calibri"/>
                <a:ea typeface="Calibri"/>
                <a:cs typeface="Calibri"/>
                <a:sym typeface="Calibri"/>
              </a:rPr>
              <a:t>Dynamic Allocation Policies</a:t>
            </a:r>
          </a:p>
          <a:p>
            <a:pPr lvl="1">
              <a:spcBef>
                <a:spcPts val="0"/>
              </a:spcBef>
            </a:pPr>
            <a:r>
              <a:rPr lang="en-US" sz="2400" b="0" i="0" u="none" strike="noStrike" cap="none" baseline="0" dirty="0" smtClean="0">
                <a:solidFill>
                  <a:schemeClr val="dk1"/>
                </a:solidFill>
                <a:latin typeface="Calibri"/>
                <a:ea typeface="Calibri"/>
                <a:cs typeface="Calibri"/>
                <a:sym typeface="Calibri"/>
              </a:rPr>
              <a:t>Communication</a:t>
            </a:r>
            <a:r>
              <a:rPr lang="en-US" sz="24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Run on FireBox-0 with BITS</a:t>
            </a:r>
          </a:p>
          <a:p>
            <a:pPr lvl="1">
              <a:spcBef>
                <a:spcPts val="0"/>
              </a:spcBef>
            </a:pPr>
            <a:r>
              <a:rPr lang="en-US" sz="2400" dirty="0">
                <a:solidFill>
                  <a:schemeClr val="dk1"/>
                </a:solidFill>
                <a:latin typeface="Calibri"/>
                <a:ea typeface="Calibri"/>
                <a:cs typeface="Calibri"/>
                <a:sym typeface="Calibri"/>
              </a:rPr>
              <a:t> </a:t>
            </a:r>
            <a:r>
              <a:rPr lang="en-US" sz="2400" dirty="0" smtClean="0">
                <a:solidFill>
                  <a:schemeClr val="dk1"/>
                </a:solidFill>
                <a:latin typeface="Calibri"/>
                <a:ea typeface="Calibri"/>
                <a:cs typeface="Calibri"/>
                <a:sym typeface="Calibri"/>
              </a:rPr>
              <a:t>Can current workloads take advantage?</a:t>
            </a:r>
          </a:p>
          <a:p>
            <a:pPr lvl="1">
              <a:spcBef>
                <a:spcPts val="0"/>
              </a:spcBef>
            </a:pPr>
            <a:r>
              <a:rPr lang="en-US" sz="2400" dirty="0" smtClean="0">
                <a:solidFill>
                  <a:schemeClr val="dk1"/>
                </a:solidFill>
                <a:latin typeface="Calibri"/>
                <a:ea typeface="Calibri"/>
                <a:cs typeface="Calibri"/>
                <a:sym typeface="Calibri"/>
              </a:rPr>
              <a:t> Would custom HW change things?</a:t>
            </a:r>
          </a:p>
          <a:p>
            <a:pPr>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400" dirty="0" smtClean="0">
                <a:solidFill>
                  <a:schemeClr val="dk1"/>
                </a:solidFill>
                <a:latin typeface="Calibri"/>
                <a:ea typeface="Calibri"/>
                <a:cs typeface="Calibri"/>
                <a:sym typeface="Calibri"/>
              </a:rPr>
              <a:t> Gang </a:t>
            </a:r>
            <a:r>
              <a:rPr lang="en-US" sz="24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400" b="0" i="0" u="none" strike="noStrike" cap="none" baseline="0" dirty="0" smtClean="0">
                <a:solidFill>
                  <a:schemeClr val="dk1"/>
                </a:solidFill>
                <a:latin typeface="Calibri"/>
                <a:ea typeface="Calibri"/>
                <a:cs typeface="Calibri"/>
                <a:sym typeface="Calibri"/>
              </a:rPr>
              <a:t> Advantages</a:t>
            </a:r>
            <a:r>
              <a:rPr lang="en-US" sz="2400" b="0" i="0" u="none" strike="noStrike" cap="none" dirty="0" smtClean="0">
                <a:solidFill>
                  <a:schemeClr val="dk1"/>
                </a:solidFill>
                <a:latin typeface="Calibri"/>
                <a:ea typeface="Calibri"/>
                <a:cs typeface="Calibri"/>
                <a:sym typeface="Calibri"/>
              </a:rPr>
              <a:t> of minimal OS </a:t>
            </a:r>
            <a:r>
              <a:rPr lang="en-US" sz="2400" b="0" i="0" u="none" strike="noStrike" cap="none" dirty="0" err="1" smtClean="0">
                <a:solidFill>
                  <a:schemeClr val="dk1"/>
                </a:solidFill>
                <a:latin typeface="Calibri"/>
                <a:ea typeface="Calibri"/>
                <a:cs typeface="Calibri"/>
                <a:sym typeface="Calibri"/>
              </a:rPr>
              <a:t>vs</a:t>
            </a:r>
            <a:r>
              <a:rPr lang="en-US" sz="2400" b="0" i="0" u="none" strike="noStrike" cap="none" dirty="0" smtClean="0">
                <a:solidFill>
                  <a:schemeClr val="dk1"/>
                </a:solidFill>
                <a:latin typeface="Calibri"/>
                <a:ea typeface="Calibri"/>
                <a:cs typeface="Calibri"/>
                <a:sym typeface="Calibri"/>
              </a:rPr>
              <a:t> Linux</a:t>
            </a:r>
            <a:endParaRPr lang="en-US" sz="2400" dirty="0" smtClean="0">
              <a:solidFill>
                <a:schemeClr val="dk1"/>
              </a:solidFill>
              <a:latin typeface="Calibri"/>
              <a:ea typeface="Calibri"/>
              <a:cs typeface="Calibri"/>
              <a:sym typeface="Calibri"/>
            </a:endParaRPr>
          </a:p>
          <a:p>
            <a:pPr marL="635000" lvl="1" indent="0">
              <a:spcBef>
                <a:spcPts val="0"/>
              </a:spcBef>
              <a:buNone/>
            </a:pPr>
            <a:endParaRPr lang="en-US" sz="24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26</a:t>
            </a:fld>
            <a:endParaRPr lang="en-US" sz="2200" b="1"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smtClean="0">
                <a:solidFill>
                  <a:schemeClr val="dk1"/>
                </a:solidFill>
                <a:latin typeface="Calibri"/>
                <a:ea typeface="Calibri"/>
                <a:cs typeface="Calibri"/>
                <a:sym typeface="Calibri"/>
              </a:rPr>
              <a:t> FireBox</a:t>
            </a:r>
            <a:r>
              <a:rPr lang="en-US" sz="3200" dirty="0" smtClean="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p>
          <a:p>
            <a:pPr lvl="1">
              <a:spcBef>
                <a:spcPts val="0"/>
              </a:spcBef>
            </a:pPr>
            <a:r>
              <a:rPr lang="en-US" sz="3200" dirty="0" smtClean="0">
                <a:solidFill>
                  <a:schemeClr val="dk1"/>
                </a:solidFill>
                <a:latin typeface="Calibri"/>
                <a:ea typeface="Calibri"/>
                <a:cs typeface="Calibri"/>
                <a:sym typeface="Calibri"/>
              </a:rPr>
              <a:t> BITS</a:t>
            </a:r>
          </a:p>
          <a:p>
            <a:pPr lvl="1">
              <a:spcBef>
                <a:spcPts val="0"/>
              </a:spcBef>
            </a:pPr>
            <a:r>
              <a:rPr lang="en-US" sz="3200" dirty="0" smtClean="0">
                <a:solidFill>
                  <a:schemeClr val="dk1"/>
                </a:solidFill>
                <a:latin typeface="Calibri"/>
                <a:ea typeface="Calibri"/>
                <a:cs typeface="Calibri"/>
                <a:sym typeface="Calibri"/>
              </a:rPr>
              <a:t> XARCC</a:t>
            </a:r>
            <a:endParaRPr lang="en-US" sz="3200" dirty="0">
              <a:solidFill>
                <a:schemeClr val="dk1"/>
              </a:solidFill>
              <a:latin typeface="Calibri"/>
              <a:ea typeface="Calibri"/>
              <a:cs typeface="Calibri"/>
              <a:sym typeface="Calibri"/>
            </a:endParaRPr>
          </a:p>
          <a:p>
            <a:pPr marL="635000" lvl="1" indent="0">
              <a:spcBef>
                <a:spcPts val="0"/>
              </a:spcBef>
              <a:buNone/>
            </a:pPr>
            <a:endParaRPr lang="en-US" sz="3200" dirty="0">
              <a:solidFill>
                <a:schemeClr val="dk1"/>
              </a:solidFill>
              <a:latin typeface="Calibri"/>
              <a:ea typeface="Calibri"/>
              <a:cs typeface="Calibri"/>
              <a:sym typeface="Calibri"/>
            </a:endParaRPr>
          </a:p>
          <a:p>
            <a:pPr lvl="1">
              <a:spcBef>
                <a:spcPts val="0"/>
              </a:spcBef>
            </a:pPr>
            <a:endParaRPr sz="3200" b="0" i="0" u="none" strike="noStrike" cap="none" baseline="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27</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i="0" u="none" strike="noStrike" cap="none" baseline="0" dirty="0" smtClean="0">
                <a:solidFill>
                  <a:schemeClr val="dk1"/>
                </a:solidFill>
                <a:latin typeface="Calibri"/>
                <a:ea typeface="Calibri"/>
                <a:cs typeface="Calibri"/>
                <a:sym typeface="Calibri"/>
              </a:rPr>
              <a:t>This Talk</a:t>
            </a:r>
            <a:endParaRPr lang="en-US" sz="440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343400" y="2057400"/>
            <a:ext cx="4267200" cy="3962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Trapezoid 2"/>
          <p:cNvSpPr/>
          <p:nvPr/>
        </p:nvSpPr>
        <p:spPr>
          <a:xfrm flipV="1">
            <a:off x="5181600" y="5105400"/>
            <a:ext cx="2590800" cy="838200"/>
          </a:xfrm>
          <a:prstGeom prst="trapezoi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p:txBody>
      </p:sp>
      <p:sp>
        <p:nvSpPr>
          <p:cNvPr id="4" name="TextBox 3"/>
          <p:cNvSpPr txBox="1"/>
          <p:nvPr/>
        </p:nvSpPr>
        <p:spPr>
          <a:xfrm>
            <a:off x="5765776" y="5334000"/>
            <a:ext cx="1470500" cy="430887"/>
          </a:xfrm>
          <a:prstGeom prst="rect">
            <a:avLst/>
          </a:prstGeom>
          <a:noFill/>
        </p:spPr>
        <p:txBody>
          <a:bodyPr wrap="none" rtlCol="0">
            <a:spAutoFit/>
          </a:bodyPr>
          <a:lstStyle/>
          <a:p>
            <a:pPr algn="ctr"/>
            <a:r>
              <a:rPr lang="en-US" sz="2200" b="1" dirty="0" smtClean="0"/>
              <a:t>Hardware</a:t>
            </a:r>
            <a:endParaRPr lang="en-US" sz="2200" b="1" dirty="0"/>
          </a:p>
        </p:txBody>
      </p:sp>
      <p:sp>
        <p:nvSpPr>
          <p:cNvPr id="18" name="Trapezoid 17"/>
          <p:cNvSpPr/>
          <p:nvPr/>
        </p:nvSpPr>
        <p:spPr>
          <a:xfrm flipV="1">
            <a:off x="4953000" y="4114800"/>
            <a:ext cx="3048000" cy="914400"/>
          </a:xfrm>
          <a:prstGeom prst="trapezoid">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a:p>
        </p:txBody>
      </p:sp>
      <p:sp>
        <p:nvSpPr>
          <p:cNvPr id="19" name="TextBox 18"/>
          <p:cNvSpPr txBox="1"/>
          <p:nvPr/>
        </p:nvSpPr>
        <p:spPr>
          <a:xfrm>
            <a:off x="5492912" y="4191000"/>
            <a:ext cx="2016228" cy="769441"/>
          </a:xfrm>
          <a:prstGeom prst="rect">
            <a:avLst/>
          </a:prstGeom>
          <a:noFill/>
        </p:spPr>
        <p:txBody>
          <a:bodyPr wrap="square" rtlCol="0">
            <a:spAutoFit/>
          </a:bodyPr>
          <a:lstStyle/>
          <a:p>
            <a:pPr algn="ctr"/>
            <a:r>
              <a:rPr lang="en-US" sz="2200" b="1" dirty="0" smtClean="0"/>
              <a:t>Resource Management</a:t>
            </a:r>
            <a:endParaRPr lang="en-US" sz="2200" b="1" dirty="0"/>
          </a:p>
        </p:txBody>
      </p:sp>
      <p:sp>
        <p:nvSpPr>
          <p:cNvPr id="25" name="Trapezoid 24"/>
          <p:cNvSpPr/>
          <p:nvPr/>
        </p:nvSpPr>
        <p:spPr>
          <a:xfrm flipV="1">
            <a:off x="4724400" y="3124200"/>
            <a:ext cx="3505200" cy="914400"/>
          </a:xfrm>
          <a:prstGeom prst="trapezoid">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6" name="TextBox 25"/>
          <p:cNvSpPr txBox="1"/>
          <p:nvPr/>
        </p:nvSpPr>
        <p:spPr>
          <a:xfrm>
            <a:off x="5476002" y="3200400"/>
            <a:ext cx="2050048" cy="769441"/>
          </a:xfrm>
          <a:prstGeom prst="rect">
            <a:avLst/>
          </a:prstGeom>
          <a:noFill/>
        </p:spPr>
        <p:txBody>
          <a:bodyPr wrap="none" rtlCol="0">
            <a:spAutoFit/>
          </a:bodyPr>
          <a:lstStyle/>
          <a:p>
            <a:pPr algn="ctr"/>
            <a:r>
              <a:rPr lang="en-US" sz="2200" b="1" dirty="0" smtClean="0">
                <a:solidFill>
                  <a:schemeClr val="tx1"/>
                </a:solidFill>
              </a:rPr>
              <a:t>Frameworks</a:t>
            </a:r>
          </a:p>
          <a:p>
            <a:pPr algn="ctr"/>
            <a:r>
              <a:rPr lang="en-US" sz="2200" b="1" dirty="0" smtClean="0">
                <a:solidFill>
                  <a:schemeClr val="tx1"/>
                </a:solidFill>
              </a:rPr>
              <a:t>and </a:t>
            </a:r>
            <a:r>
              <a:rPr lang="en-US" sz="2200" b="1" dirty="0" smtClean="0">
                <a:solidFill>
                  <a:schemeClr val="tx1"/>
                </a:solidFill>
              </a:rPr>
              <a:t>Runtimes</a:t>
            </a:r>
            <a:endParaRPr lang="en-US" sz="2200" b="1" dirty="0">
              <a:solidFill>
                <a:schemeClr val="tx1"/>
              </a:solidFill>
            </a:endParaRPr>
          </a:p>
        </p:txBody>
      </p:sp>
      <p:sp>
        <p:nvSpPr>
          <p:cNvPr id="27" name="Trapezoid 26"/>
          <p:cNvSpPr/>
          <p:nvPr/>
        </p:nvSpPr>
        <p:spPr>
          <a:xfrm flipV="1">
            <a:off x="4495800" y="2133600"/>
            <a:ext cx="3962400" cy="914400"/>
          </a:xfrm>
          <a:prstGeom prst="trapezoid">
            <a:avLst/>
          </a:prstGeom>
          <a:solidFill>
            <a:schemeClr val="bg1">
              <a:lumMod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solidFill>
                <a:srgbClr val="000000"/>
              </a:solidFill>
            </a:endParaRPr>
          </a:p>
        </p:txBody>
      </p:sp>
      <p:sp>
        <p:nvSpPr>
          <p:cNvPr id="29" name="TextBox 28"/>
          <p:cNvSpPr txBox="1"/>
          <p:nvPr/>
        </p:nvSpPr>
        <p:spPr>
          <a:xfrm>
            <a:off x="5538269" y="2209800"/>
            <a:ext cx="1925515" cy="769441"/>
          </a:xfrm>
          <a:prstGeom prst="rect">
            <a:avLst/>
          </a:prstGeom>
          <a:noFill/>
        </p:spPr>
        <p:txBody>
          <a:bodyPr wrap="none" rtlCol="0">
            <a:spAutoFit/>
          </a:bodyPr>
          <a:lstStyle/>
          <a:p>
            <a:pPr algn="ctr"/>
            <a:r>
              <a:rPr lang="en-US" sz="2200" b="1" dirty="0" smtClean="0"/>
              <a:t>Applications</a:t>
            </a:r>
          </a:p>
          <a:p>
            <a:pPr algn="ctr"/>
            <a:r>
              <a:rPr lang="en-US" sz="2200" b="1" dirty="0" smtClean="0"/>
              <a:t>and </a:t>
            </a:r>
            <a:r>
              <a:rPr lang="en-US" sz="2200" b="1" dirty="0" smtClean="0"/>
              <a:t>Services</a:t>
            </a:r>
            <a:endParaRPr lang="en-US" sz="2200" b="1" dirty="0"/>
          </a:p>
        </p:txBody>
      </p:sp>
      <p:sp>
        <p:nvSpPr>
          <p:cNvPr id="30" name="TextBox 29"/>
          <p:cNvSpPr txBox="1"/>
          <p:nvPr/>
        </p:nvSpPr>
        <p:spPr>
          <a:xfrm>
            <a:off x="4495800" y="1447800"/>
            <a:ext cx="3877985" cy="492443"/>
          </a:xfrm>
          <a:prstGeom prst="rect">
            <a:avLst/>
          </a:prstGeom>
          <a:noFill/>
        </p:spPr>
        <p:txBody>
          <a:bodyPr wrap="none" rtlCol="0">
            <a:spAutoFit/>
          </a:bodyPr>
          <a:lstStyle/>
          <a:p>
            <a:r>
              <a:rPr lang="en-US" sz="2600" b="1" dirty="0" smtClean="0"/>
              <a:t>Firebox Software Stack</a:t>
            </a:r>
            <a:endParaRPr lang="en-US" sz="2600" b="1" dirty="0"/>
          </a:p>
        </p:txBody>
      </p:sp>
      <p:sp>
        <p:nvSpPr>
          <p:cNvPr id="32" name="Shape 198"/>
          <p:cNvSpPr txBox="1">
            <a:spLocks/>
          </p:cNvSpPr>
          <p:nvPr/>
        </p:nvSpPr>
        <p:spPr>
          <a:xfrm>
            <a:off x="228600" y="1828800"/>
            <a:ext cx="3962400" cy="39624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marL="457200" indent="-457200">
              <a:lnSpc>
                <a:spcPct val="80000"/>
              </a:lnSpc>
              <a:spcBef>
                <a:spcPts val="0"/>
              </a:spcBef>
              <a:buSzPct val="97826"/>
            </a:pPr>
            <a:r>
              <a:rPr lang="en-US" sz="260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Benchmarks of different layers of the stack – BITS (Berkeley Interactive Throughput Suite)</a:t>
            </a:r>
          </a:p>
          <a:p>
            <a:pPr lvl="1" indent="-342900">
              <a:lnSpc>
                <a:spcPct val="80000"/>
              </a:lnSpc>
              <a:spcBef>
                <a:spcPts val="0"/>
              </a:spcBef>
              <a:buSzPct val="97826"/>
            </a:pPr>
            <a:endParaRPr lang="en-US" sz="2600" dirty="0">
              <a:solidFill>
                <a:schemeClr val="dk1"/>
              </a:solidFill>
              <a:latin typeface="Calibri"/>
              <a:ea typeface="Calibri"/>
              <a:cs typeface="Calibri"/>
              <a:sym typeface="Calibri"/>
            </a:endParaRP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Early project building a new </a:t>
            </a:r>
            <a:r>
              <a:rPr lang="en-US" sz="2600" dirty="0" err="1" smtClean="0">
                <a:solidFill>
                  <a:schemeClr val="dk1"/>
                </a:solidFill>
                <a:latin typeface="Calibri"/>
                <a:ea typeface="Calibri"/>
                <a:cs typeface="Calibri"/>
                <a:sym typeface="Calibri"/>
              </a:rPr>
              <a:t>Xen</a:t>
            </a:r>
            <a:r>
              <a:rPr lang="en-US" sz="2600" dirty="0" smtClean="0">
                <a:solidFill>
                  <a:schemeClr val="dk1"/>
                </a:solidFill>
                <a:latin typeface="Calibri"/>
                <a:ea typeface="Calibri"/>
                <a:cs typeface="Calibri"/>
                <a:sym typeface="Calibri"/>
              </a:rPr>
              <a:t>-based hypervisor (XARCC)</a:t>
            </a:r>
            <a:endParaRPr lang="en-US" sz="260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2600" dirty="0">
              <a:solidFill>
                <a:schemeClr val="dk1"/>
              </a:solidFill>
              <a:latin typeface="Calibri"/>
              <a:ea typeface="Calibri"/>
              <a:cs typeface="Calibri"/>
              <a:sym typeface="Calibri"/>
            </a:endParaRPr>
          </a:p>
        </p:txBody>
      </p:sp>
      <p:sp>
        <p:nvSpPr>
          <p:cNvPr id="2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smtClean="0"/>
              <a:t>3</a:t>
            </a:fld>
            <a:endParaRPr lang="en-US" sz="22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273673"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Shape 143"/>
          <p:cNvSpPr txBox="1"/>
          <p:nvPr/>
        </p:nvSpPr>
        <p:spPr>
          <a:xfrm>
            <a:off x="228600" y="1447800"/>
            <a:ext cx="5638800" cy="5029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i="0" u="none" strike="noStrike" cap="none" baseline="0" dirty="0" smtClean="0">
                <a:solidFill>
                  <a:schemeClr val="dk1"/>
                </a:solidFill>
                <a:latin typeface="Calibri"/>
                <a:ea typeface="Calibri"/>
                <a:cs typeface="Calibri"/>
                <a:sym typeface="Calibri"/>
              </a:rPr>
              <a:t>- </a:t>
            </a:r>
            <a:r>
              <a:rPr lang="en-US" sz="2000" b="1" dirty="0" smtClean="0">
                <a:solidFill>
                  <a:schemeClr val="dk1"/>
                </a:solidFill>
                <a:latin typeface="Calibri"/>
                <a:ea typeface="Calibri"/>
                <a:cs typeface="Calibri"/>
                <a:sym typeface="Calibri"/>
              </a:rPr>
              <a:t>Hardware</a:t>
            </a:r>
            <a:r>
              <a:rPr lang="en-US" sz="2000" b="1" i="0" u="none" strike="noStrike" cap="none" baseline="0" dirty="0" smtClean="0">
                <a:solidFill>
                  <a:schemeClr val="dk1"/>
                </a:solidFill>
                <a:latin typeface="Calibri"/>
                <a:ea typeface="Calibri"/>
                <a:cs typeface="Calibri"/>
                <a:sym typeface="Calibri"/>
              </a:rPr>
              <a:t> </a:t>
            </a:r>
            <a:r>
              <a:rPr lang="en-US" sz="2000" b="1"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Intel Ivy </a:t>
            </a:r>
            <a:r>
              <a:rPr lang="en-US" sz="2000" b="0" i="0" u="none" strike="noStrike" cap="none" baseline="0" dirty="0" smtClean="0">
                <a:solidFill>
                  <a:schemeClr val="dk1"/>
                </a:solidFill>
                <a:latin typeface="Calibri"/>
                <a:ea typeface="Calibri"/>
                <a:cs typeface="Calibri"/>
                <a:sym typeface="Calibri"/>
              </a:rPr>
              <a:t>Bridge E5-1680V2</a:t>
            </a:r>
          </a:p>
          <a:p>
            <a:pPr marL="169863" marR="0" lvl="0" indent="274637" algn="l" rtl="0">
              <a:spcBef>
                <a:spcPts val="0"/>
              </a:spcBef>
              <a:buClr>
                <a:schemeClr val="dk1"/>
              </a:buClr>
              <a:buSzPct val="100000"/>
              <a:buFont typeface="Arial"/>
              <a:buChar char="•"/>
            </a:pPr>
            <a:r>
              <a:rPr lang="en-US" sz="2000" b="0" i="0" u="none" strike="noStrike" cap="none" baseline="0" dirty="0" smtClean="0">
                <a:solidFill>
                  <a:schemeClr val="dk1"/>
                </a:solidFill>
                <a:latin typeface="Calibri"/>
                <a:ea typeface="Calibri"/>
                <a:cs typeface="Calibri"/>
                <a:sym typeface="Calibri"/>
              </a:rPr>
              <a:t>8Cores </a:t>
            </a:r>
            <a:r>
              <a:rPr lang="en-US" sz="2000" b="0" i="0" u="none" strike="noStrike" cap="none" baseline="0" dirty="0">
                <a:solidFill>
                  <a:schemeClr val="dk1"/>
                </a:solidFill>
                <a:latin typeface="Calibri"/>
                <a:ea typeface="Calibri"/>
                <a:cs typeface="Calibri"/>
                <a:sym typeface="Calibri"/>
              </a:rPr>
              <a:t>/ 16Threads 3.0GHz 25MB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64GB RAM </a:t>
            </a:r>
            <a:r>
              <a:rPr lang="en-US" sz="2000" b="0" i="0" u="none" strike="noStrike" cap="none" baseline="0" dirty="0" smtClean="0">
                <a:solidFill>
                  <a:schemeClr val="dk1"/>
                </a:solidFill>
                <a:latin typeface="Calibri"/>
                <a:ea typeface="Calibri"/>
                <a:cs typeface="Calibri"/>
                <a:sym typeface="Calibri"/>
              </a:rPr>
              <a:t>per node (</a:t>
            </a:r>
            <a:r>
              <a:rPr lang="en-US" sz="20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2 </a:t>
            </a:r>
            <a:r>
              <a:rPr lang="en-US" sz="2000" b="0" i="0" u="none" strike="noStrike" cap="none" baseline="0" dirty="0" smtClean="0">
                <a:solidFill>
                  <a:schemeClr val="dk1"/>
                </a:solidFill>
                <a:latin typeface="Calibri"/>
                <a:ea typeface="Calibri"/>
                <a:cs typeface="Calibri"/>
                <a:sym typeface="Calibri"/>
              </a:rPr>
              <a:t>Samsung</a:t>
            </a:r>
            <a:r>
              <a:rPr lang="en-US" sz="2000" b="0" i="0" u="none" strike="noStrike" cap="none" dirty="0" smtClean="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SATA </a:t>
            </a:r>
            <a:r>
              <a:rPr lang="en-US" sz="2000" b="0" i="0" u="none" strike="noStrike" cap="none" baseline="0" dirty="0" smtClean="0">
                <a:solidFill>
                  <a:schemeClr val="dk1"/>
                </a:solidFill>
                <a:latin typeface="Calibri"/>
                <a:ea typeface="Calibri"/>
                <a:cs typeface="Calibri"/>
                <a:sym typeface="Calibri"/>
              </a:rPr>
              <a:t>SSDs per node (</a:t>
            </a:r>
            <a:r>
              <a:rPr lang="en-US" sz="2000" b="0" i="0" u="none" strike="noStrike" cap="none" baseline="0" dirty="0">
                <a:solidFill>
                  <a:schemeClr val="dk1"/>
                </a:solidFill>
                <a:latin typeface="Calibri"/>
                <a:ea typeface="Calibri"/>
                <a:cs typeface="Calibri"/>
                <a:sym typeface="Calibri"/>
              </a:rPr>
              <a:t>120GB + 480GB) (9.4TB aggregate</a:t>
            </a:r>
            <a:r>
              <a:rPr lang="en-US" sz="20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2000" dirty="0" smtClean="0">
                <a:solidFill>
                  <a:schemeClr val="dk1"/>
                </a:solidFill>
                <a:latin typeface="Calibri"/>
                <a:ea typeface="Calibri"/>
                <a:cs typeface="Calibri"/>
                <a:sym typeface="Calibri"/>
              </a:rPr>
              <a:t>2 extra Samsung </a:t>
            </a:r>
            <a:r>
              <a:rPr lang="en-US" sz="2000" dirty="0" err="1" smtClean="0">
                <a:solidFill>
                  <a:schemeClr val="dk1"/>
                </a:solidFill>
                <a:latin typeface="Calibri"/>
                <a:ea typeface="Calibri"/>
                <a:cs typeface="Calibri"/>
                <a:sym typeface="Calibri"/>
              </a:rPr>
              <a:t>PCIe</a:t>
            </a:r>
            <a:r>
              <a:rPr lang="en-US" sz="2000" dirty="0" smtClean="0">
                <a:solidFill>
                  <a:schemeClr val="dk1"/>
                </a:solidFill>
                <a:latin typeface="Calibri"/>
                <a:ea typeface="Calibri"/>
                <a:cs typeface="Calibri"/>
                <a:sym typeface="Calibri"/>
              </a:rPr>
              <a:t> SSDs (734GB)</a:t>
            </a:r>
            <a:endParaRPr lang="en-US" sz="20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2000" b="0" i="0" u="none" strike="noStrike" cap="none" baseline="0" dirty="0" err="1">
                <a:solidFill>
                  <a:schemeClr val="dk1"/>
                </a:solidFill>
                <a:latin typeface="Calibri"/>
                <a:ea typeface="Calibri"/>
                <a:cs typeface="Calibri"/>
                <a:sym typeface="Calibri"/>
              </a:rPr>
              <a:t>Infiniband</a:t>
            </a:r>
            <a:r>
              <a:rPr lang="en-US" sz="2000" b="0" i="0" u="none" strike="noStrike" cap="none" baseline="0" dirty="0">
                <a:solidFill>
                  <a:schemeClr val="dk1"/>
                </a:solidFill>
                <a:latin typeface="Calibri"/>
                <a:ea typeface="Calibri"/>
                <a:cs typeface="Calibri"/>
                <a:sym typeface="Calibri"/>
              </a:rPr>
              <a: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Ethernet: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Running Ubuntu 14.04 (Linux </a:t>
            </a:r>
            <a:r>
              <a:rPr lang="en-US" sz="2000" b="0" i="0" u="none" strike="noStrike" cap="none" baseline="0" dirty="0" smtClean="0">
                <a:solidFill>
                  <a:schemeClr val="dk1"/>
                </a:solidFill>
                <a:latin typeface="Calibri"/>
                <a:ea typeface="Calibri"/>
                <a:cs typeface="Calibri"/>
                <a:sym typeface="Calibri"/>
              </a:rPr>
              <a:t>3.13.0)</a:t>
            </a:r>
          </a:p>
        </p:txBody>
      </p:sp>
      <p:sp>
        <p:nvSpPr>
          <p:cNvPr id="3" name="Rectangle 2"/>
          <p:cNvSpPr/>
          <p:nvPr/>
        </p:nvSpPr>
        <p:spPr>
          <a:xfrm>
            <a:off x="63498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492873"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807073"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7073"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807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712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807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712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035673"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35673"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606182" y="4324350"/>
            <a:ext cx="2182091" cy="400050"/>
          </a:xfrm>
          <a:prstGeom prst="rect">
            <a:avLst/>
          </a:prstGeom>
        </p:spPr>
      </p:pic>
      <p:pic>
        <p:nvPicPr>
          <p:cNvPr id="55" name="Picture 54"/>
          <p:cNvPicPr>
            <a:picLocks noChangeAspect="1"/>
          </p:cNvPicPr>
          <p:nvPr/>
        </p:nvPicPr>
        <p:blipFill>
          <a:blip r:embed="rId4"/>
          <a:stretch>
            <a:fillRect/>
          </a:stretch>
        </p:blipFill>
        <p:spPr>
          <a:xfrm>
            <a:off x="6730873" y="838200"/>
            <a:ext cx="2133600" cy="391160"/>
          </a:xfrm>
          <a:prstGeom prst="rect">
            <a:avLst/>
          </a:prstGeom>
        </p:spPr>
      </p:pic>
      <p:cxnSp>
        <p:nvCxnSpPr>
          <p:cNvPr id="63" name="Straight Arrow Connector 62"/>
          <p:cNvCxnSpPr>
            <a:stCxn id="61" idx="2"/>
            <a:endCxn id="68" idx="0"/>
          </p:cNvCxnSpPr>
          <p:nvPr/>
        </p:nvCxnSpPr>
        <p:spPr>
          <a:xfrm>
            <a:off x="7683373"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273673"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7111873"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7035673"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81024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349873" y="2590800"/>
            <a:ext cx="914400" cy="640126"/>
          </a:xfrm>
          <a:prstGeom prst="rect">
            <a:avLst/>
          </a:prstGeom>
        </p:spPr>
      </p:pic>
      <p:pic>
        <p:nvPicPr>
          <p:cNvPr id="97" name="Picture 96"/>
          <p:cNvPicPr>
            <a:picLocks noChangeAspect="1"/>
          </p:cNvPicPr>
          <p:nvPr/>
        </p:nvPicPr>
        <p:blipFill>
          <a:blip r:embed="rId5"/>
          <a:stretch>
            <a:fillRect/>
          </a:stretch>
        </p:blipFill>
        <p:spPr>
          <a:xfrm>
            <a:off x="8102473" y="2590800"/>
            <a:ext cx="914400" cy="640126"/>
          </a:xfrm>
          <a:prstGeom prst="rect">
            <a:avLst/>
          </a:prstGeom>
        </p:spPr>
      </p:pic>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4</a:t>
            </a:fld>
            <a:endParaRPr lang="en-US" sz="2200" b="1" dirty="0"/>
          </a:p>
        </p:txBody>
      </p:sp>
      <p:sp>
        <p:nvSpPr>
          <p:cNvPr id="101" name="Shape 142"/>
          <p:cNvSpPr txBox="1"/>
          <p:nvPr/>
        </p:nvSpPr>
        <p:spPr>
          <a:xfrm>
            <a:off x="76200" y="741403"/>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What is Firebox-0</a:t>
            </a:r>
            <a:endParaRPr lang="en-US" sz="3000" b="1" i="0" u="none" strike="noStrike" cap="none" baseline="0" dirty="0">
              <a:solidFill>
                <a:schemeClr val="dk1"/>
              </a:solidFill>
              <a:latin typeface="Calibri"/>
              <a:ea typeface="Calibri"/>
              <a:cs typeface="Calibri"/>
              <a:sym typeface="Calibri"/>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76200" y="741403"/>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Firebox </a:t>
            </a:r>
            <a:r>
              <a:rPr lang="en-US" sz="3000" b="1" i="0" u="none" strike="noStrike" cap="none" baseline="0" dirty="0">
                <a:solidFill>
                  <a:schemeClr val="dk1"/>
                </a:solidFill>
                <a:latin typeface="Calibri"/>
                <a:ea typeface="Calibri"/>
                <a:cs typeface="Calibri"/>
                <a:sym typeface="Calibri"/>
              </a:rPr>
              <a:t>– </a:t>
            </a:r>
            <a:r>
              <a:rPr lang="en-US" sz="3000" b="1" i="0" u="none" strike="noStrike" cap="none" baseline="0" dirty="0" smtClean="0">
                <a:solidFill>
                  <a:schemeClr val="dk1"/>
                </a:solidFill>
                <a:latin typeface="Calibri"/>
                <a:ea typeface="Calibri"/>
                <a:cs typeface="Calibri"/>
                <a:sym typeface="Calibri"/>
              </a:rPr>
              <a:t>0:</a:t>
            </a:r>
            <a:r>
              <a:rPr lang="en-US" sz="3000" b="1" i="0" u="none" strike="noStrike" cap="none" dirty="0" smtClean="0">
                <a:solidFill>
                  <a:schemeClr val="dk1"/>
                </a:solidFill>
                <a:latin typeface="Calibri"/>
                <a:ea typeface="Calibri"/>
                <a:cs typeface="Calibri"/>
                <a:sym typeface="Calibri"/>
              </a:rPr>
              <a:t> Goals</a:t>
            </a:r>
            <a:endParaRPr lang="en-US" sz="3000" b="1" i="0" u="none" strike="noStrike" cap="none" baseline="0" dirty="0">
              <a:solidFill>
                <a:schemeClr val="dk1"/>
              </a:solidFill>
              <a:latin typeface="Calibri"/>
              <a:ea typeface="Calibri"/>
              <a:cs typeface="Calibri"/>
              <a:sym typeface="Calibri"/>
            </a:endParaRPr>
          </a:p>
        </p:txBody>
      </p:sp>
      <p:sp>
        <p:nvSpPr>
          <p:cNvPr id="143" name="Shape 143"/>
          <p:cNvSpPr txBox="1"/>
          <p:nvPr/>
        </p:nvSpPr>
        <p:spPr>
          <a:xfrm>
            <a:off x="76200" y="1524000"/>
            <a:ext cx="5867400" cy="5486400"/>
          </a:xfrm>
          <a:prstGeom prst="rect">
            <a:avLst/>
          </a:prstGeom>
          <a:noFill/>
          <a:ln>
            <a:noFill/>
          </a:ln>
        </p:spPr>
        <p:txBody>
          <a:bodyPr lIns="91425" tIns="45700" rIns="91425" bIns="45700" anchor="t" anchorCtr="0">
            <a:noAutofit/>
          </a:bodyPr>
          <a:lstStyle/>
          <a:p>
            <a:pPr marL="461962" lvl="6" indent="-285750">
              <a:buClr>
                <a:schemeClr val="dk1"/>
              </a:buClr>
              <a:buSzPct val="100000"/>
              <a:buFont typeface="Arial"/>
              <a:buChar char="•"/>
            </a:pPr>
            <a:r>
              <a:rPr lang="en-US" sz="2600" dirty="0" smtClean="0">
                <a:solidFill>
                  <a:schemeClr val="dk1"/>
                </a:solidFill>
                <a:latin typeface="Calibri"/>
                <a:ea typeface="Calibri"/>
                <a:cs typeface="Calibri"/>
                <a:sym typeface="Calibri"/>
              </a:rPr>
              <a:t>2014 state-of-the-art baseline using off-the-shelf hardware and software</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analyze current workloads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develop new software stack ideas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h</a:t>
            </a:r>
            <a:r>
              <a:rPr lang="en-US" sz="2600" dirty="0" smtClean="0">
                <a:solidFill>
                  <a:schemeClr val="dk1"/>
                </a:solidFill>
                <a:latin typeface="Calibri"/>
                <a:ea typeface="Calibri"/>
                <a:cs typeface="Calibri"/>
                <a:sym typeface="Calibri"/>
              </a:rPr>
              <a:t>ost XAM-board prototype of Firebox bulk memory and networking</a:t>
            </a:r>
            <a:endParaRPr lang="en-US" sz="2600" dirty="0">
              <a:solidFill>
                <a:schemeClr val="dk1"/>
              </a:solidFill>
              <a:latin typeface="Calibri"/>
              <a:ea typeface="Calibri"/>
              <a:cs typeface="Calibri"/>
              <a:sym typeface="Calibri"/>
            </a:endParaRPr>
          </a:p>
        </p:txBody>
      </p:sp>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5</a:t>
            </a:fld>
            <a:endParaRPr lang="en-US" sz="2200" b="1" dirty="0"/>
          </a:p>
        </p:txBody>
      </p:sp>
      <p:pic>
        <p:nvPicPr>
          <p:cNvPr id="25" name="Shape 144"/>
          <p:cNvPicPr preferRelativeResize="0"/>
          <p:nvPr/>
        </p:nvPicPr>
        <p:blipFill rotWithShape="1">
          <a:blip r:embed="rId3">
            <a:alphaModFix/>
          </a:blip>
          <a:srcRect/>
          <a:stretch/>
        </p:blipFill>
        <p:spPr>
          <a:xfrm>
            <a:off x="5943600" y="762000"/>
            <a:ext cx="3048000" cy="5414367"/>
          </a:xfrm>
          <a:prstGeom prst="rect">
            <a:avLst/>
          </a:prstGeom>
          <a:noFill/>
          <a:ln>
            <a:noFill/>
          </a:ln>
        </p:spPr>
      </p:pic>
    </p:spTree>
    <p:extLst>
      <p:ext uri="{BB962C8B-B14F-4D97-AF65-F5344CB8AC3E}">
        <p14:creationId xmlns:p14="http://schemas.microsoft.com/office/powerpoint/2010/main" val="20103257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668095" cy="461665"/>
          </a:xfrm>
          <a:prstGeom prst="rect">
            <a:avLst/>
          </a:prstGeom>
          <a:noFill/>
        </p:spPr>
        <p:txBody>
          <a:bodyPr wrap="none" rtlCol="0">
            <a:spAutoFit/>
          </a:bodyPr>
          <a:lstStyle/>
          <a:p>
            <a:r>
              <a:rPr lang="en-US" sz="2400" dirty="0" smtClean="0">
                <a:latin typeface="Calibri"/>
                <a:cs typeface="Calibri"/>
              </a:rPr>
              <a:t>Apache </a:t>
            </a:r>
            <a:r>
              <a:rPr lang="en-US" sz="2400" dirty="0" err="1" smtClean="0">
                <a:latin typeface="Calibri"/>
                <a:cs typeface="Calibri"/>
              </a:rPr>
              <a:t>Solr</a:t>
            </a:r>
            <a:endParaRPr lang="en-US" sz="2400" dirty="0">
              <a:latin typeface="Calibri"/>
              <a:cs typeface="Calibri"/>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983208" cy="830997"/>
          </a:xfrm>
          <a:prstGeom prst="rect">
            <a:avLst/>
          </a:prstGeom>
          <a:noFill/>
        </p:spPr>
        <p:txBody>
          <a:bodyPr wrap="none" rtlCol="0">
            <a:spAutoFit/>
          </a:bodyPr>
          <a:lstStyle/>
          <a:p>
            <a:r>
              <a:rPr lang="en-US" sz="2400" dirty="0" err="1" smtClean="0">
                <a:latin typeface="Calibri"/>
                <a:cs typeface="Calibri"/>
              </a:rPr>
              <a:t>RAMCloud</a:t>
            </a:r>
            <a:r>
              <a:rPr lang="en-US" sz="2400" dirty="0" smtClean="0">
                <a:latin typeface="Calibri"/>
                <a:cs typeface="Calibri"/>
              </a:rPr>
              <a:t>, </a:t>
            </a:r>
            <a:r>
              <a:rPr lang="en-US" sz="2400" dirty="0" err="1" smtClean="0">
                <a:latin typeface="Calibri"/>
                <a:cs typeface="Calibri"/>
              </a:rPr>
              <a:t>Aerospike</a:t>
            </a:r>
            <a:r>
              <a:rPr lang="en-US" sz="2400" dirty="0" smtClean="0">
                <a:latin typeface="Calibri"/>
                <a:cs typeface="Calibri"/>
              </a:rPr>
              <a:t>,</a:t>
            </a:r>
          </a:p>
          <a:p>
            <a:r>
              <a:rPr lang="en-US" sz="2400" dirty="0" smtClean="0">
                <a:latin typeface="Calibri"/>
                <a:cs typeface="Calibri"/>
              </a:rPr>
              <a:t>Cassandra</a:t>
            </a:r>
            <a:endParaRPr lang="en-US" sz="2400" dirty="0">
              <a:latin typeface="Calibri"/>
              <a:cs typeface="Calibri"/>
            </a:endParaRPr>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62295" cy="830997"/>
          </a:xfrm>
          <a:prstGeom prst="rect">
            <a:avLst/>
          </a:prstGeom>
          <a:noFill/>
        </p:spPr>
        <p:txBody>
          <a:bodyPr wrap="none" rtlCol="0">
            <a:spAutoFit/>
          </a:bodyPr>
          <a:lstStyle/>
          <a:p>
            <a:r>
              <a:rPr lang="en-US" sz="2400" dirty="0" smtClean="0">
                <a:latin typeface="Calibri"/>
                <a:cs typeface="Calibri"/>
              </a:rPr>
              <a:t>RDMA</a:t>
            </a:r>
          </a:p>
          <a:p>
            <a:r>
              <a:rPr lang="en-US" sz="2400" dirty="0" smtClean="0">
                <a:latin typeface="Calibri"/>
                <a:cs typeface="Calibri"/>
              </a:rPr>
              <a:t>Latency / Bandwidth</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6</a:t>
            </a:fld>
            <a:endParaRPr lang="en-US" sz="2200" b="1" dirty="0"/>
          </a:p>
        </p:txBody>
      </p:sp>
      <p:sp>
        <p:nvSpPr>
          <p:cNvPr id="17" name="Shape 191"/>
          <p:cNvSpPr/>
          <p:nvPr/>
        </p:nvSpPr>
        <p:spPr>
          <a:xfrm>
            <a:off x="3505200" y="4419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522113"/>
            <a:ext cx="1017827" cy="461665"/>
          </a:xfrm>
          <a:prstGeom prst="rect">
            <a:avLst/>
          </a:prstGeom>
          <a:noFill/>
        </p:spPr>
        <p:txBody>
          <a:bodyPr wrap="none" rtlCol="0">
            <a:spAutoFit/>
          </a:bodyPr>
          <a:lstStyle/>
          <a:p>
            <a:r>
              <a:rPr lang="en-US" sz="2400" dirty="0" smtClean="0">
                <a:latin typeface="Calibri"/>
                <a:cs typeface="Calibri"/>
              </a:rPr>
              <a:t>XARCC</a:t>
            </a:r>
            <a:endParaRPr lang="en-US" sz="2400" dirty="0">
              <a:latin typeface="Calibri"/>
              <a:cs typeface="Calibri"/>
            </a:endParaRPr>
          </a:p>
        </p:txBody>
      </p:sp>
    </p:spTree>
    <p:extLst>
      <p:ext uri="{BB962C8B-B14F-4D97-AF65-F5344CB8AC3E}">
        <p14:creationId xmlns:p14="http://schemas.microsoft.com/office/powerpoint/2010/main" val="38209897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Network</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62295" cy="830997"/>
          </a:xfrm>
          <a:prstGeom prst="rect">
            <a:avLst/>
          </a:prstGeom>
          <a:noFill/>
        </p:spPr>
        <p:txBody>
          <a:bodyPr wrap="none" rtlCol="0">
            <a:spAutoFit/>
          </a:bodyPr>
          <a:lstStyle/>
          <a:p>
            <a:r>
              <a:rPr lang="en-US" sz="2400" dirty="0" smtClean="0">
                <a:latin typeface="Calibri"/>
                <a:cs typeface="Calibri"/>
              </a:rPr>
              <a:t>RDMA</a:t>
            </a:r>
          </a:p>
          <a:p>
            <a:r>
              <a:rPr lang="en-US" sz="2400" dirty="0" smtClean="0">
                <a:latin typeface="Calibri"/>
                <a:cs typeface="Calibri"/>
              </a:rPr>
              <a:t>Latency / Bandwidth</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7</a:t>
            </a:fld>
            <a:endParaRPr lang="en-US" sz="2200" b="1" dirty="0"/>
          </a:p>
        </p:txBody>
      </p:sp>
    </p:spTree>
    <p:extLst>
      <p:ext uri="{BB962C8B-B14F-4D97-AF65-F5344CB8AC3E}">
        <p14:creationId xmlns:p14="http://schemas.microsoft.com/office/powerpoint/2010/main" val="4094474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7424503" cy="615553"/>
          </a:xfrm>
          <a:prstGeom prst="rect">
            <a:avLst/>
          </a:prstGeom>
          <a:noFill/>
        </p:spPr>
        <p:txBody>
          <a:bodyPr wrap="none" rtlCol="0">
            <a:spAutoFit/>
          </a:bodyPr>
          <a:lstStyle/>
          <a:p>
            <a:r>
              <a:rPr lang="en-US" sz="3400" b="1" dirty="0" smtClean="0">
                <a:latin typeface="Calibri"/>
                <a:cs typeface="Calibri"/>
              </a:rPr>
              <a:t>Firebox-0 Network Latency / Bandwidth</a:t>
            </a:r>
            <a:endParaRPr lang="en-US" sz="3400" b="1" dirty="0">
              <a:latin typeface="Calibri"/>
              <a:cs typeface="Calibri"/>
            </a:endParaRPr>
          </a:p>
        </p:txBody>
      </p:sp>
      <p:sp>
        <p:nvSpPr>
          <p:cNvPr id="17" name="TextBox 16"/>
          <p:cNvSpPr txBox="1"/>
          <p:nvPr/>
        </p:nvSpPr>
        <p:spPr>
          <a:xfrm>
            <a:off x="228600" y="4800600"/>
            <a:ext cx="4191000" cy="1752600"/>
          </a:xfrm>
          <a:prstGeom prst="rect">
            <a:avLst/>
          </a:prstGeom>
          <a:noFill/>
          <a:ln>
            <a:solidFill>
              <a:schemeClr val="tx1"/>
            </a:solidFill>
          </a:ln>
        </p:spPr>
        <p:txBody>
          <a:bodyPr wrap="none" rtlCol="0">
            <a:noAutofit/>
          </a:bodyPr>
          <a:lstStyle/>
          <a:p>
            <a:r>
              <a:rPr lang="en-US" sz="2000" dirty="0" smtClean="0">
                <a:latin typeface="Calibri"/>
                <a:cs typeface="Calibri"/>
              </a:rPr>
              <a:t>RDMA </a:t>
            </a:r>
            <a:r>
              <a:rPr lang="en-US" sz="2000" dirty="0" smtClean="0">
                <a:latin typeface="Calibri"/>
                <a:cs typeface="Calibri"/>
              </a:rPr>
              <a:t>Ping Pong Benchmark:</a:t>
            </a:r>
          </a:p>
          <a:p>
            <a:pPr marL="412750" lvl="1" indent="-285750">
              <a:buFont typeface="Arial"/>
              <a:buChar char="•"/>
            </a:pPr>
            <a:r>
              <a:rPr lang="en-US" sz="2000" dirty="0" smtClean="0">
                <a:latin typeface="Calibri"/>
                <a:cs typeface="Calibri"/>
              </a:rPr>
              <a:t>RDMA connection is </a:t>
            </a:r>
            <a:r>
              <a:rPr lang="en-US" sz="2000" dirty="0" smtClean="0">
                <a:latin typeface="Calibri"/>
                <a:cs typeface="Calibri"/>
              </a:rPr>
              <a:t>setup</a:t>
            </a:r>
          </a:p>
          <a:p>
            <a:pPr marL="127000" lvl="1"/>
            <a:r>
              <a:rPr lang="en-US" sz="2000" dirty="0" err="1">
                <a:latin typeface="Calibri"/>
                <a:cs typeface="Calibri"/>
              </a:rPr>
              <a:t>t</a:t>
            </a:r>
            <a:r>
              <a:rPr lang="en-US" sz="2000" dirty="0" err="1" smtClean="0">
                <a:latin typeface="Calibri"/>
                <a:cs typeface="Calibri"/>
              </a:rPr>
              <a:t>hroughTCP</a:t>
            </a:r>
            <a:r>
              <a:rPr lang="en-US" sz="2000" dirty="0" smtClean="0">
                <a:latin typeface="Calibri"/>
                <a:cs typeface="Calibri"/>
              </a:rPr>
              <a:t>/IP</a:t>
            </a:r>
          </a:p>
          <a:p>
            <a:pPr marL="412750" lvl="1" indent="-285750">
              <a:buFont typeface="Arial"/>
              <a:buChar char="•"/>
            </a:pPr>
            <a:r>
              <a:rPr lang="en-US" sz="2000" dirty="0" smtClean="0">
                <a:latin typeface="Calibri"/>
                <a:cs typeface="Calibri"/>
              </a:rPr>
              <a:t>Sequential RDMA reads with </a:t>
            </a:r>
            <a:endParaRPr lang="en-US" sz="2000" dirty="0" smtClean="0">
              <a:latin typeface="Calibri"/>
              <a:cs typeface="Calibri"/>
            </a:endParaRPr>
          </a:p>
          <a:p>
            <a:pPr marL="127000" lvl="1"/>
            <a:r>
              <a:rPr lang="en-US" sz="2000" dirty="0">
                <a:latin typeface="Calibri"/>
                <a:cs typeface="Calibri"/>
              </a:rPr>
              <a:t>d</a:t>
            </a:r>
            <a:r>
              <a:rPr lang="en-US" sz="2000" dirty="0" smtClean="0">
                <a:latin typeface="Calibri"/>
                <a:cs typeface="Calibri"/>
              </a:rPr>
              <a:t>ifferent</a:t>
            </a:r>
            <a:r>
              <a:rPr lang="en-US" sz="2000" dirty="0" smtClean="0">
                <a:latin typeface="Calibri"/>
                <a:cs typeface="Calibri"/>
              </a:rPr>
              <a:t> </a:t>
            </a:r>
            <a:r>
              <a:rPr lang="en-US" sz="2000" dirty="0" smtClean="0">
                <a:latin typeface="Calibri"/>
                <a:cs typeface="Calibri"/>
              </a:rPr>
              <a:t>sizes</a:t>
            </a:r>
            <a:endParaRPr lang="en-US" sz="2000" dirty="0" smtClean="0">
              <a:latin typeface="Calibri"/>
              <a:cs typeface="Calibri"/>
            </a:endParaRPr>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00600"/>
            <a:ext cx="4449817" cy="1752600"/>
          </a:xfrm>
          <a:prstGeom prst="rect">
            <a:avLst/>
          </a:prstGeom>
          <a:noFill/>
          <a:ln>
            <a:solidFill>
              <a:schemeClr val="tx1"/>
            </a:solidFill>
          </a:ln>
        </p:spPr>
        <p:txBody>
          <a:bodyPr wrap="none" rtlCol="0">
            <a:noAutofit/>
          </a:bodyPr>
          <a:lstStyle/>
          <a:p>
            <a:r>
              <a:rPr lang="en-US" sz="2000" dirty="0" smtClean="0">
                <a:latin typeface="Calibri"/>
                <a:cs typeface="Calibri"/>
              </a:rPr>
              <a:t>Results:</a:t>
            </a:r>
            <a:endParaRPr lang="en-US" sz="2000" dirty="0" smtClean="0">
              <a:latin typeface="Calibri"/>
              <a:cs typeface="Calibri"/>
            </a:endParaRPr>
          </a:p>
          <a:p>
            <a:pPr marL="581025" lvl="1" indent="-290513">
              <a:buFont typeface="Wingdings" charset="2"/>
              <a:buChar char="§"/>
            </a:pPr>
            <a:r>
              <a:rPr lang="en-US" sz="2000" dirty="0" smtClean="0">
                <a:latin typeface="Calibri"/>
                <a:cs typeface="Calibri"/>
              </a:rPr>
              <a:t>Low latency / bandwidth for small</a:t>
            </a:r>
          </a:p>
          <a:p>
            <a:pPr marL="290512" lvl="1"/>
            <a:r>
              <a:rPr lang="en-US" sz="2000" dirty="0">
                <a:latin typeface="Calibri"/>
                <a:cs typeface="Calibri"/>
              </a:rPr>
              <a:t>p</a:t>
            </a:r>
            <a:r>
              <a:rPr lang="en-US" sz="2000" dirty="0" smtClean="0">
                <a:latin typeface="Calibri"/>
                <a:cs typeface="Calibri"/>
              </a:rPr>
              <a:t>ackets</a:t>
            </a:r>
          </a:p>
          <a:p>
            <a:pPr marL="633412" lvl="1" indent="-342900">
              <a:buFont typeface="Wingdings" charset="2"/>
              <a:buChar char="§"/>
            </a:pPr>
            <a:r>
              <a:rPr lang="en-US" sz="2000" dirty="0" smtClean="0">
                <a:latin typeface="Calibri"/>
                <a:cs typeface="Calibri"/>
              </a:rPr>
              <a:t>Lowest latency: 1.7us</a:t>
            </a:r>
          </a:p>
          <a:p>
            <a:pPr marL="581025" lvl="1" indent="-290513">
              <a:buFont typeface="Wingdings" charset="2"/>
              <a:buChar char="§"/>
            </a:pPr>
            <a:r>
              <a:rPr lang="en-US" sz="2000" dirty="0" smtClean="0">
                <a:latin typeface="Calibri"/>
                <a:cs typeface="Calibri"/>
              </a:rPr>
              <a:t>Maximum </a:t>
            </a:r>
            <a:r>
              <a:rPr lang="en-US" sz="2000" dirty="0">
                <a:latin typeface="Calibri"/>
                <a:cs typeface="Calibri"/>
              </a:rPr>
              <a:t>bandwidth of ~5 GB/</a:t>
            </a:r>
            <a:r>
              <a:rPr lang="en-US" sz="2000" dirty="0" smtClean="0">
                <a:latin typeface="Calibri"/>
                <a:cs typeface="Calibri"/>
              </a:rPr>
              <a:t>s</a:t>
            </a:r>
            <a:endParaRPr lang="en-US" sz="2000" dirty="0">
              <a:latin typeface="Calibri"/>
              <a:cs typeface="Calibri"/>
            </a:endParaRPr>
          </a:p>
        </p:txBody>
      </p:sp>
      <p:sp>
        <p:nvSpPr>
          <p:cNvPr id="12" name="Slide Number Placeholder 2"/>
          <p:cNvSpPr>
            <a:spLocks noGrp="1"/>
          </p:cNvSpPr>
          <p:nvPr>
            <p:ph type="sldNum" idx="12"/>
          </p:nvPr>
        </p:nvSpPr>
        <p:spPr>
          <a:xfrm>
            <a:off x="7086601" y="6477000"/>
            <a:ext cx="2133599" cy="365099"/>
          </a:xfrm>
        </p:spPr>
        <p:txBody>
          <a:bodyPr/>
          <a:lstStyle/>
          <a:p>
            <a:pPr marL="0" lvl="0" indent="0">
              <a:spcBef>
                <a:spcPts val="0"/>
              </a:spcBef>
              <a:buSzPct val="25000"/>
              <a:buNone/>
            </a:pPr>
            <a:fld id="{00000000-1234-1234-1234-123412341234}" type="slidenum">
              <a:rPr lang="en-US" sz="2200" b="1" smtClean="0"/>
              <a:t>8</a:t>
            </a:fld>
            <a:endParaRPr lang="en-US" sz="2200" b="1"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“WSC Executive</a:t>
            </a:r>
            <a:r>
              <a:rPr lang="en-US" sz="2400" b="0" i="0" u="none" strike="noStrike" cap="none" baseline="0" dirty="0" smtClean="0">
                <a:solidFill>
                  <a:schemeClr val="dk1"/>
                </a:solidFill>
                <a:latin typeface="Calibri"/>
                <a:ea typeface="Arial"/>
                <a:cs typeface="Calibri"/>
                <a:sym typeface="Arial"/>
              </a:rPr>
              <a:t>”</a:t>
            </a:r>
            <a:endParaRPr lang="en-US" sz="2400" b="0" i="0" u="none" strike="noStrike" cap="none" baseline="0" dirty="0">
              <a:solidFill>
                <a:schemeClr val="dk1"/>
              </a:solidFill>
              <a:latin typeface="Calibri"/>
              <a:ea typeface="Arial"/>
              <a:cs typeface="Calibri"/>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Bulk Memory </a:t>
            </a:r>
            <a:r>
              <a:rPr lang="en-US" sz="2400" b="0" i="0" u="none" strike="noStrike" cap="none" baseline="0" dirty="0" smtClean="0">
                <a:solidFill>
                  <a:schemeClr val="dk1"/>
                </a:solidFill>
                <a:latin typeface="Calibri"/>
                <a:ea typeface="Arial"/>
                <a:cs typeface="Calibri"/>
                <a:sym typeface="Arial"/>
              </a:rPr>
              <a:t>API</a:t>
            </a:r>
            <a:endParaRPr lang="en-US" sz="2400" b="0" i="0" u="none" strike="noStrike" cap="none" baseline="0" dirty="0">
              <a:solidFill>
                <a:schemeClr val="dk1"/>
              </a:solidFill>
              <a:latin typeface="Calibri"/>
              <a:ea typeface="Arial"/>
              <a:cs typeface="Calibri"/>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Interactive Applications</a:t>
            </a:r>
            <a:endParaRPr lang="en-US" sz="2400" b="0" i="0" u="none" strike="noStrike" cap="none" baseline="0" dirty="0">
              <a:solidFill>
                <a:schemeClr val="dk1"/>
              </a:solidFill>
              <a:latin typeface="Calibri"/>
              <a:ea typeface="Arial"/>
              <a:cs typeface="Calibri"/>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Calibri"/>
                <a:ea typeface="Arial"/>
                <a:cs typeface="Calibri"/>
                <a:sym typeface="Arial"/>
              </a:rPr>
              <a:t>Cluster </a:t>
            </a:r>
            <a:r>
              <a:rPr lang="en-US" sz="2400" b="0" i="0" u="none" strike="noStrike" cap="none" baseline="0" dirty="0" smtClean="0">
                <a:solidFill>
                  <a:schemeClr val="dk1"/>
                </a:solidFill>
                <a:latin typeface="Calibri"/>
                <a:ea typeface="Arial"/>
                <a:cs typeface="Calibri"/>
                <a:sym typeface="Arial"/>
              </a:rPr>
              <a:t>Manager</a:t>
            </a:r>
            <a:endParaRPr lang="en-US" sz="2400" b="0" i="0" u="none" strike="noStrike" cap="none" baseline="0" dirty="0">
              <a:solidFill>
                <a:schemeClr val="dk1"/>
              </a:solidFill>
              <a:latin typeface="Calibri"/>
              <a:ea typeface="Arial"/>
              <a:cs typeface="Calibri"/>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dirty="0" smtClean="0">
                <a:solidFill>
                  <a:schemeClr val="dk1"/>
                </a:solidFill>
                <a:latin typeface="Calibri"/>
                <a:ea typeface="Arial"/>
                <a:cs typeface="Calibri"/>
                <a:sym typeface="Arial"/>
              </a:rPr>
              <a:t>Network</a:t>
            </a:r>
            <a:endParaRPr lang="en-US" sz="2400" b="0" i="0" u="none" strike="noStrike" cap="none" baseline="0" dirty="0">
              <a:solidFill>
                <a:schemeClr val="dk1"/>
              </a:solidFill>
              <a:latin typeface="Calibri"/>
              <a:ea typeface="Arial"/>
              <a:cs typeface="Calibri"/>
              <a:sym typeface="Arial"/>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2983208" cy="830997"/>
          </a:xfrm>
          <a:prstGeom prst="rect">
            <a:avLst/>
          </a:prstGeom>
          <a:noFill/>
        </p:spPr>
        <p:txBody>
          <a:bodyPr wrap="none" rtlCol="0">
            <a:spAutoFit/>
          </a:bodyPr>
          <a:lstStyle/>
          <a:p>
            <a:r>
              <a:rPr lang="en-US" sz="2400" dirty="0" err="1" smtClean="0">
                <a:latin typeface="Calibri"/>
                <a:cs typeface="Calibri"/>
              </a:rPr>
              <a:t>RAMCloud</a:t>
            </a:r>
            <a:r>
              <a:rPr lang="en-US" sz="2400" dirty="0" smtClean="0">
                <a:latin typeface="Calibri"/>
                <a:cs typeface="Calibri"/>
              </a:rPr>
              <a:t>, </a:t>
            </a:r>
            <a:r>
              <a:rPr lang="en-US" sz="2400" dirty="0" err="1" smtClean="0">
                <a:latin typeface="Calibri"/>
                <a:cs typeface="Calibri"/>
              </a:rPr>
              <a:t>Aerospike</a:t>
            </a:r>
            <a:r>
              <a:rPr lang="en-US" sz="2400" dirty="0" smtClean="0">
                <a:latin typeface="Calibri"/>
                <a:cs typeface="Calibri"/>
              </a:rPr>
              <a:t>,</a:t>
            </a:r>
          </a:p>
          <a:p>
            <a:r>
              <a:rPr lang="en-US" sz="2400" dirty="0" smtClean="0">
                <a:latin typeface="Calibri"/>
                <a:cs typeface="Calibri"/>
              </a:rPr>
              <a:t>Cassandra</a:t>
            </a:r>
            <a:endParaRPr lang="en-US" sz="2400" dirty="0">
              <a:latin typeface="Calibri"/>
              <a:cs typeface="Calibri"/>
            </a:endParaRPr>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9</a:t>
            </a:fld>
            <a:endParaRPr lang="en-US" sz="2200" b="1" dirty="0"/>
          </a:p>
        </p:txBody>
      </p:sp>
    </p:spTree>
    <p:extLst>
      <p:ext uri="{BB962C8B-B14F-4D97-AF65-F5344CB8AC3E}">
        <p14:creationId xmlns:p14="http://schemas.microsoft.com/office/powerpoint/2010/main" val="21061083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4649</TotalTime>
  <Words>1853</Words>
  <Application>Microsoft Macintosh PowerPoint</Application>
  <PresentationFormat>On-screen Show (4:3)</PresentationFormat>
  <Paragraphs>417</Paragraphs>
  <Slides>27</Slides>
  <Notes>27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 -  Berkeley Interactive and Throughput Suite</vt:lpstr>
      <vt:lpstr>Future Work</vt:lpstr>
      <vt:lpstr>PowerPoint Presentation</vt:lpstr>
      <vt:lpstr>PowerPoint Presentation</vt:lpstr>
      <vt:lpstr>Prior ParLab Work: Tessellation</vt:lpstr>
      <vt:lpstr>PowerPoint Presentation</vt:lpstr>
      <vt:lpstr>XARCC</vt:lpstr>
      <vt:lpstr>XARCC Scheduling: Status and Experiences</vt:lpstr>
      <vt:lpstr>XARCC Library OS: Status and Experiences</vt:lpstr>
      <vt:lpstr>Future Work</vt:lpstr>
      <vt:lpstr>Questions &amp; Feedback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96</cp:revision>
  <dcterms:modified xsi:type="dcterms:W3CDTF">2015-01-13T17:55:36Z</dcterms:modified>
</cp:coreProperties>
</file>